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handoutMasterIdLst>
    <p:handoutMasterId r:id="rId18"/>
  </p:handoutMasterIdLst>
  <p:sldIdLst>
    <p:sldId id="256" r:id="rId2"/>
    <p:sldId id="273" r:id="rId3"/>
    <p:sldId id="287" r:id="rId4"/>
    <p:sldId id="281" r:id="rId5"/>
    <p:sldId id="290" r:id="rId6"/>
    <p:sldId id="327" r:id="rId7"/>
    <p:sldId id="317" r:id="rId8"/>
    <p:sldId id="336" r:id="rId9"/>
    <p:sldId id="337" r:id="rId10"/>
    <p:sldId id="312" r:id="rId11"/>
    <p:sldId id="328" r:id="rId12"/>
    <p:sldId id="320" r:id="rId13"/>
    <p:sldId id="277" r:id="rId14"/>
    <p:sldId id="335"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009900"/>
    <a:srgbClr val="F4AF83"/>
    <a:srgbClr val="006666"/>
    <a:srgbClr val="0099FF"/>
    <a:srgbClr val="008080"/>
    <a:srgbClr val="0F9F7D"/>
    <a:srgbClr val="008000"/>
    <a:srgbClr val="373545"/>
    <a:srgbClr val="AFAB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1344" autoAdjust="0"/>
  </p:normalViewPr>
  <p:slideViewPr>
    <p:cSldViewPr snapToGrid="0">
      <p:cViewPr varScale="1">
        <p:scale>
          <a:sx n="79" d="100"/>
          <a:sy n="79" d="100"/>
        </p:scale>
        <p:origin x="773" y="77"/>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2" d="100"/>
          <a:sy n="52" d="100"/>
        </p:scale>
        <p:origin x="2680"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Hi to all</a:t>
            </a: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E5FBE0-5C21-4E83-8069-52D09BCDD71E}" type="datetimeFigureOut">
              <a:rPr lang="en-IN" smtClean="0"/>
              <a:pPr/>
              <a:t>04-04-2024</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36C5872-5BF2-424D-ADD9-174D7927D36A}" type="slidenum">
              <a:rPr lang="en-IN" smtClean="0"/>
              <a:pPr/>
              <a:t>‹#›</a:t>
            </a:fld>
            <a:endParaRPr lang="en-I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ftr="0" dt="0"/>
</p:handoutMaster>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sv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Hi to all</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846DD5-0A30-46AD-B2E1-F25508726044}" type="datetimeFigureOut">
              <a:rPr lang="en-IN" smtClean="0"/>
              <a:pPr/>
              <a:t>04-04-2024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FFBC11-2ED2-450E-A0CC-CEA7380C613F}" type="slidenum">
              <a:rPr lang="en-IN" smtClean="0"/>
              <a:pPr/>
              <a:t>‹#›</a:t>
            </a:fld>
            <a:endParaRPr lang="en-IN"/>
          </a:p>
        </p:txBody>
      </p:sp>
    </p:spTree>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Date Placeholder 3"/>
          <p:cNvSpPr txBox="1"/>
          <p:nvPr userDrawn="1"/>
        </p:nvSpPr>
        <p:spPr>
          <a:xfrm>
            <a:off x="777239" y="6634573"/>
            <a:ext cx="5781822" cy="220979"/>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6" name="Date Placeholder 3"/>
          <p:cNvSpPr txBox="1"/>
          <p:nvPr userDrawn="1"/>
        </p:nvSpPr>
        <p:spPr>
          <a:xfrm>
            <a:off x="6559062" y="6634573"/>
            <a:ext cx="5195133" cy="220979"/>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p:cNvSpPr txBox="1"/>
          <p:nvPr userDrawn="1"/>
        </p:nvSpPr>
        <p:spPr>
          <a:xfrm>
            <a:off x="11754196" y="6637020"/>
            <a:ext cx="437803" cy="220979"/>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 name="Date Placeholder 3"/>
          <p:cNvSpPr txBox="1"/>
          <p:nvPr userDrawn="1"/>
        </p:nvSpPr>
        <p:spPr>
          <a:xfrm>
            <a:off x="-1" y="-1"/>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500" b="1" i="1" dirty="0">
              <a:solidFill>
                <a:schemeClr val="bg1"/>
              </a:solidFill>
              <a:effectLst/>
              <a:latin typeface="Times New Roman" panose="02020603050405020304" pitchFamily="18" charset="0"/>
              <a:cs typeface="Times New Roman" panose="02020603050405020304" pitchFamily="18" charset="0"/>
            </a:endParaRPr>
          </a:p>
        </p:txBody>
      </p:sp>
      <p:sp>
        <p:nvSpPr>
          <p:cNvPr id="9" name="Date Placeholder 3"/>
          <p:cNvSpPr txBox="1"/>
          <p:nvPr userDrawn="1"/>
        </p:nvSpPr>
        <p:spPr>
          <a:xfrm>
            <a:off x="0" y="6634573"/>
            <a:ext cx="777239" cy="22152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 y="232759"/>
            <a:ext cx="12192000" cy="714892"/>
          </a:xfrm>
          <a:prstGeom prst="rect">
            <a:avLst/>
          </a:prstGeom>
          <a:solidFill>
            <a:srgbClr val="FF66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lvl1pPr>
              <a:defRPr b="0" cap="none" spc="0">
                <a:ln w="0"/>
                <a:solidFill>
                  <a:schemeClr val="bg1"/>
                </a:solidFill>
                <a:effectLst>
                  <a:outerShdw blurRad="38100" dist="25400" dir="5400000" algn="ctr" rotWithShape="0">
                    <a:srgbClr val="6E747A">
                      <a:alpha val="43000"/>
                    </a:srgbClr>
                  </a:outerShdw>
                </a:effectLst>
              </a:defRPr>
            </a:lvl1pPr>
          </a:lstStyle>
          <a:p>
            <a:r>
              <a:rPr lang="en-US" dirty="0"/>
              <a:t>Click to edit Master title style</a:t>
            </a:r>
            <a:endParaRPr lang="en-IN" dirty="0"/>
          </a:p>
        </p:txBody>
      </p:sp>
      <p:sp>
        <p:nvSpPr>
          <p:cNvPr id="3" name="Content Placeholder 2"/>
          <p:cNvSpPr>
            <a:spLocks noGrp="1"/>
          </p:cNvSpPr>
          <p:nvPr>
            <p:ph idx="1"/>
          </p:nvPr>
        </p:nvSpPr>
        <p:spPr>
          <a:xfrm>
            <a:off x="199505" y="1097279"/>
            <a:ext cx="11779135" cy="5394960"/>
          </a:xfrm>
        </p:spPr>
        <p:txBody>
          <a:bodyPr/>
          <a:lstStyle>
            <a:lvl1pPr marL="228600" indent="-228600">
              <a:buFont typeface="Wingdings" panose="05000000000000000000" pitchFamily="2" charset="2"/>
              <a:buChar char="Ø"/>
              <a:defRPr/>
            </a:lvl1pPr>
            <a:lvl2pPr marL="685800" indent="-228600">
              <a:buFont typeface="Wingdings" panose="05000000000000000000" pitchFamily="2" charset="2"/>
              <a:buChar char="q"/>
              <a:defRPr/>
            </a:lvl2pPr>
            <a:lvl3pPr marL="1143000" indent="-228600">
              <a:buFont typeface="Courier New" panose="02070309020205020404" pitchFamily="49" charset="0"/>
              <a:buChar char="o"/>
              <a:defRPr/>
            </a:lvl3pPr>
            <a:lvl4pPr marL="1600200" indent="-228600">
              <a:buFont typeface="Wingdings" panose="05000000000000000000" pitchFamily="2" charset="2"/>
              <a:buChar char="§"/>
              <a:defRPr/>
            </a:lvl4pPr>
            <a:lvl5pPr marL="2057400" indent="-228600">
              <a:buFont typeface="Arial" panose="020B0604020202020204" pitchFamily="34" charset="0"/>
              <a:buChar cha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Date Placeholder 3"/>
          <p:cNvSpPr txBox="1"/>
          <p:nvPr userDrawn="1"/>
        </p:nvSpPr>
        <p:spPr>
          <a:xfrm>
            <a:off x="777239" y="6642828"/>
            <a:ext cx="5654039" cy="215172"/>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Dept. of Computer Science and Engineering</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p:cNvSpPr txBox="1"/>
          <p:nvPr userDrawn="1"/>
        </p:nvSpPr>
        <p:spPr>
          <a:xfrm>
            <a:off x="6431278" y="6641866"/>
            <a:ext cx="5322917" cy="216133"/>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Srinivasa Ramanujan Institute of Technology</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8" name="Date Placeholder 3"/>
          <p:cNvSpPr txBox="1"/>
          <p:nvPr userDrawn="1"/>
        </p:nvSpPr>
        <p:spPr>
          <a:xfrm>
            <a:off x="11754196" y="6641865"/>
            <a:ext cx="437803" cy="216133"/>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DDAC095C-C545-42F9-B93D-2B3224753C51}" type="slidenum">
              <a:rPr lang="en-US" sz="1600" b="1" smtClean="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pPr algn="ctr"/>
              <a:t>‹#›</a:t>
            </a:fld>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9" name="Date Placeholder 3"/>
          <p:cNvSpPr txBox="1"/>
          <p:nvPr userDrawn="1"/>
        </p:nvSpPr>
        <p:spPr>
          <a:xfrm>
            <a:off x="-1" y="0"/>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500" b="1" i="1" dirty="0">
                <a:solidFill>
                  <a:schemeClr val="bg1"/>
                </a:solidFill>
                <a:effectLst/>
                <a:latin typeface="Times New Roman" panose="02020603050405020304" pitchFamily="18" charset="0"/>
                <a:cs typeface="Times New Roman" panose="02020603050405020304" pitchFamily="18" charset="0"/>
              </a:rPr>
              <a:t>Safe Sharing : Access Control for Cloud Stored Data</a:t>
            </a:r>
            <a:endParaRPr lang="en-IN" sz="1500" b="1" i="1" dirty="0">
              <a:solidFill>
                <a:schemeClr val="bg1"/>
              </a:solidFill>
              <a:effectLst/>
              <a:latin typeface="Times New Roman" panose="02020603050405020304" pitchFamily="18" charset="0"/>
              <a:cs typeface="Times New Roman" panose="02020603050405020304" pitchFamily="18" charset="0"/>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5956065"/>
            <a:ext cx="685800" cy="685800"/>
          </a:xfrm>
          <a:prstGeom prst="rect">
            <a:avLst/>
          </a:prstGeom>
        </p:spPr>
      </p:pic>
      <p:sp>
        <p:nvSpPr>
          <p:cNvPr id="10" name="Date Placeholder 3"/>
          <p:cNvSpPr txBox="1"/>
          <p:nvPr userDrawn="1"/>
        </p:nvSpPr>
        <p:spPr>
          <a:xfrm>
            <a:off x="0" y="6642828"/>
            <a:ext cx="777239" cy="21517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 A1</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just" defTabSz="914400" rtl="0" eaLnBrk="1" latinLnBrk="0" hangingPunct="1">
        <a:lnSpc>
          <a:spcPct val="90000"/>
        </a:lnSpc>
        <a:spcBef>
          <a:spcPts val="1000"/>
        </a:spcBef>
        <a:buFont typeface="Wingdings" panose="05000000000000000000" pitchFamily="2" charset="2"/>
        <a:buChar char="q"/>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just" defTabSz="914400" rtl="0" eaLnBrk="1" latinLnBrk="0" hangingPunct="1">
        <a:lnSpc>
          <a:spcPct val="90000"/>
        </a:lnSpc>
        <a:spcBef>
          <a:spcPts val="500"/>
        </a:spcBef>
        <a:buFont typeface="Wingdings" panose="05000000000000000000" pitchFamily="2" charset="2"/>
        <a:buChar char="Ø"/>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just" defTabSz="914400" rtl="0" eaLnBrk="1" latinLnBrk="0" hangingPunct="1">
        <a:lnSpc>
          <a:spcPct val="90000"/>
        </a:lnSpc>
        <a:spcBef>
          <a:spcPts val="500"/>
        </a:spcBef>
        <a:buFont typeface="Courier New" panose="02070309020205020404" pitchFamily="49" charset="0"/>
        <a:buChar char="o"/>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just"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eprint.iacr.org/2019/813"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1"/>
          <p:cNvSpPr txBox="1"/>
          <p:nvPr/>
        </p:nvSpPr>
        <p:spPr>
          <a:xfrm>
            <a:off x="6095991"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90000"/>
              </a:lnSpc>
              <a:spcBef>
                <a:spcPts val="300"/>
              </a:spcBef>
              <a:tabLst>
                <a:tab pos="0" algn="l"/>
              </a:tabLst>
            </a:pPr>
            <a:r>
              <a:rPr lang="en-US" sz="2600" spc="-1" dirty="0">
                <a:solidFill>
                  <a:srgbClr val="000000"/>
                </a:solidFill>
                <a:latin typeface="Times New Roman"/>
              </a:rPr>
              <a:t>T. Harsha Sri</a:t>
            </a:r>
            <a:endParaRPr lang="en-IN" sz="2600" b="0" strike="noStrike" spc="-1" dirty="0">
              <a:latin typeface="Arial"/>
            </a:endParaRPr>
          </a:p>
          <a:p>
            <a:pPr algn="ctr">
              <a:lnSpc>
                <a:spcPct val="90000"/>
              </a:lnSpc>
              <a:spcBef>
                <a:spcPts val="300"/>
              </a:spcBef>
              <a:tabLst>
                <a:tab pos="0" algn="l"/>
              </a:tabLst>
            </a:pPr>
            <a:r>
              <a:rPr lang="en-US" sz="1300" b="0" strike="noStrike" spc="-1" dirty="0">
                <a:solidFill>
                  <a:srgbClr val="000000"/>
                </a:solidFill>
                <a:latin typeface="Times New Roman"/>
              </a:rPr>
              <a:t>Roll No. </a:t>
            </a:r>
            <a:r>
              <a:rPr lang="en-US" sz="1300" spc="-1" dirty="0">
                <a:solidFill>
                  <a:srgbClr val="000000"/>
                </a:solidFill>
                <a:latin typeface="Times New Roman"/>
              </a:rPr>
              <a:t>204G1A0536</a:t>
            </a:r>
            <a:endParaRPr lang="en-IN" sz="1300" b="0" strike="noStrike" spc="-1" dirty="0">
              <a:latin typeface="Arial"/>
            </a:endParaRPr>
          </a:p>
        </p:txBody>
      </p:sp>
      <p:sp>
        <p:nvSpPr>
          <p:cNvPr id="6" name="Subtitle 11"/>
          <p:cNvSpPr txBox="1"/>
          <p:nvPr/>
        </p:nvSpPr>
        <p:spPr>
          <a:xfrm>
            <a:off x="3759654" y="2475580"/>
            <a:ext cx="4672674" cy="8980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1400" b="0" i="1" dirty="0"/>
              <a:t>Under the guidance of</a:t>
            </a:r>
          </a:p>
          <a:p>
            <a:pPr algn="ctr">
              <a:lnSpc>
                <a:spcPct val="90000"/>
              </a:lnSpc>
              <a:spcBef>
                <a:spcPts val="300"/>
              </a:spcBef>
              <a:tabLst>
                <a:tab pos="0" algn="l"/>
              </a:tabLst>
            </a:pPr>
            <a:r>
              <a:rPr lang="en-US" sz="2400" spc="-1" dirty="0">
                <a:solidFill>
                  <a:srgbClr val="000000"/>
                </a:solidFill>
                <a:latin typeface="Times New Roman"/>
              </a:rPr>
              <a:t>Mr</a:t>
            </a:r>
            <a:r>
              <a:rPr lang="en-US" sz="2400" b="0" strike="noStrike" spc="-1" dirty="0">
                <a:solidFill>
                  <a:srgbClr val="000000"/>
                </a:solidFill>
                <a:latin typeface="Times New Roman"/>
              </a:rPr>
              <a:t>. </a:t>
            </a:r>
            <a:r>
              <a:rPr lang="en-US" sz="2400" spc="-1" dirty="0">
                <a:solidFill>
                  <a:srgbClr val="000000"/>
                </a:solidFill>
                <a:latin typeface="Times New Roman"/>
              </a:rPr>
              <a:t>M</a:t>
            </a:r>
            <a:r>
              <a:rPr lang="en-US" sz="2400" b="0" strike="noStrike" spc="-1" dirty="0">
                <a:solidFill>
                  <a:srgbClr val="000000"/>
                </a:solidFill>
                <a:latin typeface="Times New Roman"/>
              </a:rPr>
              <a:t>. </a:t>
            </a:r>
            <a:r>
              <a:rPr lang="en-US" sz="2400" spc="-1" dirty="0" err="1">
                <a:solidFill>
                  <a:srgbClr val="000000"/>
                </a:solidFill>
                <a:latin typeface="Times New Roman"/>
              </a:rPr>
              <a:t>Narasimhulu</a:t>
            </a:r>
            <a:r>
              <a:rPr lang="en-US" sz="2400" b="0" strike="noStrike" spc="-1" dirty="0">
                <a:solidFill>
                  <a:srgbClr val="000000"/>
                </a:solidFill>
                <a:latin typeface="Times New Roman"/>
              </a:rPr>
              <a:t> </a:t>
            </a:r>
            <a:r>
              <a:rPr lang="en-US" sz="1400" b="0" strike="noStrike" spc="-1" dirty="0" err="1">
                <a:solidFill>
                  <a:srgbClr val="000000"/>
                </a:solidFill>
                <a:latin typeface="Times New Roman"/>
              </a:rPr>
              <a:t>M.Tech</a:t>
            </a:r>
            <a:r>
              <a:rPr lang="en-US" sz="1400" spc="-1" dirty="0">
                <a:solidFill>
                  <a:srgbClr val="000000"/>
                </a:solidFill>
                <a:latin typeface="Times New Roman"/>
              </a:rPr>
              <a:t> </a:t>
            </a:r>
            <a:r>
              <a:rPr lang="en-US" sz="1400" b="0" strike="noStrike" spc="-1" dirty="0">
                <a:solidFill>
                  <a:srgbClr val="000000"/>
                </a:solidFill>
                <a:latin typeface="Times New Roman"/>
              </a:rPr>
              <a:t>(</a:t>
            </a:r>
            <a:r>
              <a:rPr lang="en-US" sz="1400" b="0" strike="noStrike" spc="-1" dirty="0" err="1">
                <a:solidFill>
                  <a:srgbClr val="000000"/>
                </a:solidFill>
                <a:latin typeface="Times New Roman"/>
              </a:rPr>
              <a:t>Ph.D</a:t>
            </a:r>
            <a:r>
              <a:rPr lang="en-US" sz="1400" b="0" strike="noStrike" spc="-1" dirty="0">
                <a:solidFill>
                  <a:srgbClr val="000000"/>
                </a:solidFill>
                <a:latin typeface="Times New Roman"/>
              </a:rPr>
              <a:t>)</a:t>
            </a:r>
            <a:endParaRPr lang="en-IN" sz="1400" b="0" strike="noStrike" spc="-1" dirty="0">
              <a:latin typeface="Arial"/>
            </a:endParaRPr>
          </a:p>
          <a:p>
            <a:pPr algn="ctr">
              <a:lnSpc>
                <a:spcPct val="90000"/>
              </a:lnSpc>
              <a:spcBef>
                <a:spcPts val="201"/>
              </a:spcBef>
              <a:tabLst>
                <a:tab pos="0" algn="l"/>
              </a:tabLst>
            </a:pPr>
            <a:r>
              <a:rPr lang="en-IN" sz="1400" b="0" strike="noStrike" spc="-1" dirty="0">
                <a:solidFill>
                  <a:srgbClr val="000000"/>
                </a:solidFill>
                <a:latin typeface="Times New Roman"/>
              </a:rPr>
              <a:t>Assistant Professor</a:t>
            </a:r>
            <a:endParaRPr lang="en-IN" sz="1400" b="0" strike="noStrike" spc="-1" dirty="0">
              <a:latin typeface="Arial"/>
            </a:endParaRPr>
          </a:p>
          <a:p>
            <a:pPr>
              <a:spcBef>
                <a:spcPts val="200"/>
              </a:spcBef>
            </a:pPr>
            <a:endParaRPr lang="en-IN" sz="2400" b="0" dirty="0">
              <a:effectLst>
                <a:outerShdw blurRad="38100" dist="38100" dir="2700000" algn="tl">
                  <a:srgbClr val="000000">
                    <a:alpha val="43137"/>
                  </a:srgbClr>
                </a:outerShdw>
              </a:effectLst>
            </a:endParaRPr>
          </a:p>
          <a:p>
            <a:pPr>
              <a:spcBef>
                <a:spcPts val="200"/>
              </a:spcBef>
            </a:pPr>
            <a:r>
              <a:rPr lang="en-IN" sz="1400" b="0" dirty="0"/>
              <a:t>Assistant Professor</a:t>
            </a:r>
          </a:p>
        </p:txBody>
      </p:sp>
      <p:sp>
        <p:nvSpPr>
          <p:cNvPr id="7" name="Subtitle 11"/>
          <p:cNvSpPr txBox="1"/>
          <p:nvPr/>
        </p:nvSpPr>
        <p:spPr>
          <a:xfrm>
            <a:off x="1514475" y="5162533"/>
            <a:ext cx="9163049" cy="1427181"/>
          </a:xfrm>
          <a:prstGeom prst="rect">
            <a:avLst/>
          </a:prstGeom>
        </p:spPr>
        <p:txBody>
          <a:bodyPr vert="horz" lIns="91440" tIns="45720" rIns="91440" bIns="45720" rtlCol="0">
            <a:normAutofit fontScale="5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500"/>
              </a:spcBef>
            </a:pPr>
            <a:r>
              <a:rPr lang="en-US" sz="4200" b="0" dirty="0">
                <a:effectLst>
                  <a:outerShdw blurRad="38100" dist="38100" dir="2700000" algn="tl">
                    <a:srgbClr val="000000">
                      <a:alpha val="43137"/>
                    </a:srgbClr>
                  </a:outerShdw>
                </a:effectLst>
              </a:rPr>
              <a:t>Department of Computer Science and Engineering      </a:t>
            </a:r>
          </a:p>
          <a:p>
            <a:pPr>
              <a:spcBef>
                <a:spcPts val="500"/>
              </a:spcBef>
            </a:pPr>
            <a:r>
              <a:rPr lang="en-US" sz="6500" b="0" dirty="0">
                <a:solidFill>
                  <a:srgbClr val="FF0000"/>
                </a:solidFill>
                <a:effectLst>
                  <a:outerShdw blurRad="38100" dist="38100" dir="2700000" algn="tl">
                    <a:srgbClr val="000000">
                      <a:alpha val="43137"/>
                    </a:srgbClr>
                  </a:outerShdw>
                </a:effectLst>
              </a:rPr>
              <a:t>Srinivasa Ramanujan Institute of Technology</a:t>
            </a:r>
          </a:p>
          <a:p>
            <a:pPr>
              <a:spcBef>
                <a:spcPts val="300"/>
              </a:spcBef>
            </a:pPr>
            <a:r>
              <a:rPr lang="en-US" sz="2100" dirty="0">
                <a:effectLst/>
                <a:ea typeface="Times New Roman" panose="02020603050405020304" pitchFamily="18" charset="0"/>
              </a:rPr>
              <a:t>Autonomous</a:t>
            </a:r>
            <a:endParaRPr lang="en-US" sz="2100" b="0" dirty="0"/>
          </a:p>
          <a:p>
            <a:pPr>
              <a:spcBef>
                <a:spcPts val="300"/>
              </a:spcBef>
            </a:pPr>
            <a:r>
              <a:rPr lang="en-US" sz="2300" dirty="0" err="1"/>
              <a:t>Rotarypuram</a:t>
            </a:r>
            <a:r>
              <a:rPr lang="en-US" sz="2300" dirty="0"/>
              <a:t> Village, B K </a:t>
            </a:r>
            <a:r>
              <a:rPr lang="en-US" sz="2300" dirty="0" err="1"/>
              <a:t>Samudram</a:t>
            </a:r>
            <a:r>
              <a:rPr lang="en-US" sz="2300" dirty="0"/>
              <a:t> Mandal, </a:t>
            </a:r>
            <a:r>
              <a:rPr lang="en-US" sz="2300" dirty="0" err="1"/>
              <a:t>Ananthapuramu</a:t>
            </a:r>
            <a:r>
              <a:rPr lang="en-US" sz="2300" dirty="0"/>
              <a:t> – 515701.</a:t>
            </a:r>
          </a:p>
          <a:p>
            <a:pPr>
              <a:spcAft>
                <a:spcPts val="100"/>
              </a:spcAft>
            </a:pPr>
            <a:r>
              <a:rPr lang="en-US" sz="2500" dirty="0">
                <a:solidFill>
                  <a:schemeClr val="accent1">
                    <a:lumMod val="50000"/>
                  </a:schemeClr>
                </a:solidFill>
              </a:rPr>
              <a:t>2023-2024</a:t>
            </a:r>
            <a:endParaRPr lang="en-US" sz="2500" b="0" dirty="0"/>
          </a:p>
          <a:p>
            <a:endParaRPr lang="en-IN" b="0" dirty="0"/>
          </a:p>
        </p:txBody>
      </p:sp>
      <p:sp>
        <p:nvSpPr>
          <p:cNvPr id="12" name="Subtitle 11"/>
          <p:cNvSpPr txBox="1"/>
          <p:nvPr/>
        </p:nvSpPr>
        <p:spPr>
          <a:xfrm>
            <a:off x="3574384" y="1783000"/>
            <a:ext cx="2382924" cy="584534"/>
          </a:xfrm>
          <a:prstGeom prst="rect">
            <a:avLst/>
          </a:prstGeom>
        </p:spPr>
        <p:txBody>
          <a:bodyPr vert="horz" lIns="91440" tIns="45720" rIns="91440" bIns="45720" rtlCol="0">
            <a:normAutofit fontScale="5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90000"/>
              </a:lnSpc>
              <a:spcBef>
                <a:spcPts val="300"/>
              </a:spcBef>
              <a:tabLst>
                <a:tab pos="0" algn="l"/>
              </a:tabLst>
            </a:pPr>
            <a:r>
              <a:rPr lang="en-US" sz="4000" spc="-1" dirty="0">
                <a:solidFill>
                  <a:srgbClr val="000000"/>
                </a:solidFill>
                <a:latin typeface="Times New Roman"/>
              </a:rPr>
              <a:t>M. Mounika</a:t>
            </a:r>
            <a:endParaRPr lang="en-IN" sz="4000" b="0" strike="noStrike" spc="-1" dirty="0">
              <a:latin typeface="Arial"/>
            </a:endParaRPr>
          </a:p>
          <a:p>
            <a:pPr algn="ctr">
              <a:lnSpc>
                <a:spcPct val="90000"/>
              </a:lnSpc>
              <a:spcBef>
                <a:spcPts val="300"/>
              </a:spcBef>
              <a:tabLst>
                <a:tab pos="0" algn="l"/>
              </a:tabLst>
            </a:pPr>
            <a:r>
              <a:rPr lang="en-US" sz="2800" b="0" strike="noStrike" spc="-1" dirty="0">
                <a:solidFill>
                  <a:srgbClr val="000000"/>
                </a:solidFill>
                <a:latin typeface="Times New Roman"/>
              </a:rPr>
              <a:t> </a:t>
            </a:r>
            <a:r>
              <a:rPr lang="en-US" sz="2300" b="0" strike="noStrike" spc="-1" dirty="0">
                <a:solidFill>
                  <a:srgbClr val="000000"/>
                </a:solidFill>
                <a:latin typeface="Times New Roman"/>
              </a:rPr>
              <a:t>Roll No. </a:t>
            </a:r>
            <a:r>
              <a:rPr lang="en-US" sz="2300" spc="-1" dirty="0">
                <a:solidFill>
                  <a:srgbClr val="000000"/>
                </a:solidFill>
                <a:latin typeface="Times New Roman"/>
              </a:rPr>
              <a:t>204G1A0561</a:t>
            </a:r>
            <a:endParaRPr lang="en-IN" sz="2300" b="0" strike="noStrike" spc="-1" dirty="0">
              <a:latin typeface="Arial"/>
            </a:endParaRPr>
          </a:p>
        </p:txBody>
      </p:sp>
      <p:sp>
        <p:nvSpPr>
          <p:cNvPr id="13" name="Subtitle 11"/>
          <p:cNvSpPr txBox="1"/>
          <p:nvPr/>
        </p:nvSpPr>
        <p:spPr>
          <a:xfrm>
            <a:off x="8617598" y="1783000"/>
            <a:ext cx="2382924" cy="584534"/>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90000"/>
              </a:lnSpc>
              <a:spcBef>
                <a:spcPts val="300"/>
              </a:spcBef>
              <a:tabLst>
                <a:tab pos="0" algn="l"/>
              </a:tabLst>
            </a:pPr>
            <a:r>
              <a:rPr lang="en-US" sz="2200" spc="-1" dirty="0">
                <a:solidFill>
                  <a:srgbClr val="000000"/>
                </a:solidFill>
                <a:latin typeface="Times New Roman"/>
              </a:rPr>
              <a:t>B. Bhavana</a:t>
            </a:r>
            <a:endParaRPr lang="en-IN" sz="22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rPr>
              <a:t>Roll No. </a:t>
            </a:r>
            <a:r>
              <a:rPr lang="en-US" sz="1200" spc="-1" dirty="0">
                <a:solidFill>
                  <a:srgbClr val="000000"/>
                </a:solidFill>
                <a:latin typeface="Times New Roman"/>
              </a:rPr>
              <a:t>204G1A0522</a:t>
            </a:r>
            <a:endParaRPr lang="en-IN" sz="1200" b="0" strike="noStrike" spc="-1" dirty="0">
              <a:latin typeface="Arial"/>
            </a:endParaRPr>
          </a:p>
          <a:p>
            <a:pPr>
              <a:spcBef>
                <a:spcPts val="300"/>
              </a:spcBef>
            </a:pPr>
            <a:endParaRPr lang="en-US" sz="1200" b="0" dirty="0"/>
          </a:p>
        </p:txBody>
      </p:sp>
      <p:sp>
        <p:nvSpPr>
          <p:cNvPr id="14" name="Subtitle 11"/>
          <p:cNvSpPr txBox="1"/>
          <p:nvPr/>
        </p:nvSpPr>
        <p:spPr>
          <a:xfrm>
            <a:off x="1191460" y="1783000"/>
            <a:ext cx="2382924" cy="584534"/>
          </a:xfrm>
          <a:prstGeom prst="rect">
            <a:avLst/>
          </a:prstGeom>
        </p:spPr>
        <p:txBody>
          <a:bodyPr vert="horz" lIns="91440" tIns="45720" rIns="91440" bIns="45720" rtlCol="0">
            <a:normAutofit fontScale="40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90000"/>
              </a:lnSpc>
              <a:spcBef>
                <a:spcPts val="300"/>
              </a:spcBef>
              <a:tabLst>
                <a:tab pos="0" algn="l"/>
              </a:tabLst>
            </a:pPr>
            <a:r>
              <a:rPr lang="en-US" sz="5400" spc="-1" dirty="0">
                <a:solidFill>
                  <a:srgbClr val="000000"/>
                </a:solidFill>
                <a:latin typeface="Times New Roman"/>
              </a:rPr>
              <a:t>G. Ajay Kishore</a:t>
            </a:r>
          </a:p>
          <a:p>
            <a:pPr algn="ctr">
              <a:lnSpc>
                <a:spcPct val="90000"/>
              </a:lnSpc>
              <a:spcBef>
                <a:spcPts val="300"/>
              </a:spcBef>
              <a:tabLst>
                <a:tab pos="0" algn="l"/>
              </a:tabLst>
            </a:pPr>
            <a:r>
              <a:rPr lang="en-US" sz="2800" b="0" strike="noStrike" spc="-1" dirty="0">
                <a:solidFill>
                  <a:srgbClr val="000000"/>
                </a:solidFill>
                <a:latin typeface="Times New Roman"/>
              </a:rPr>
              <a:t>Roll No. </a:t>
            </a:r>
            <a:r>
              <a:rPr lang="en-US" sz="2800" spc="-1" dirty="0">
                <a:solidFill>
                  <a:srgbClr val="000000"/>
                </a:solidFill>
                <a:latin typeface="Times New Roman"/>
              </a:rPr>
              <a:t>204G1A0506</a:t>
            </a:r>
            <a:endParaRPr lang="en-IN" sz="2800" b="0" strike="noStrike" spc="-1" dirty="0">
              <a:latin typeface="Arial"/>
            </a:endParaRPr>
          </a:p>
        </p:txBody>
      </p:sp>
      <p:sp>
        <p:nvSpPr>
          <p:cNvPr id="17" name="Rectangle: Rounded Corners 16"/>
          <p:cNvSpPr/>
          <p:nvPr/>
        </p:nvSpPr>
        <p:spPr>
          <a:xfrm>
            <a:off x="755009" y="335271"/>
            <a:ext cx="10528183" cy="857864"/>
          </a:xfrm>
          <a:prstGeom prst="roundRect">
            <a:avLst/>
          </a:prstGeom>
          <a:solidFill>
            <a:srgbClr val="FF6600"/>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sz="3200" spc="-1" dirty="0">
              <a:solidFill>
                <a:srgbClr val="FFFFFF"/>
              </a:solidFill>
              <a:latin typeface="Times New Roman"/>
            </a:endParaRPr>
          </a:p>
          <a:p>
            <a:pPr algn="ctr"/>
            <a:r>
              <a:rPr lang="en-US" sz="3200" spc="-1" dirty="0">
                <a:solidFill>
                  <a:srgbClr val="FFFFFF"/>
                </a:solidFill>
                <a:latin typeface="Times New Roman"/>
              </a:rPr>
              <a:t>Safe Sharing</a:t>
            </a:r>
            <a:r>
              <a:rPr lang="en-US" sz="3200" b="0" strike="noStrike" spc="-1" dirty="0">
                <a:solidFill>
                  <a:srgbClr val="FFFFFF"/>
                </a:solidFill>
                <a:latin typeface="Times New Roman"/>
              </a:rPr>
              <a:t>: Access Control for Cloud Stored Data </a:t>
            </a:r>
          </a:p>
          <a:p>
            <a:pPr algn="ctr"/>
            <a:endParaRPr lang="en-IN" sz="32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8" name="Rectangle 17"/>
          <p:cNvSpPr/>
          <p:nvPr/>
        </p:nvSpPr>
        <p:spPr>
          <a:xfrm>
            <a:off x="2714840" y="1261696"/>
            <a:ext cx="6762303" cy="338041"/>
          </a:xfrm>
          <a:prstGeom prst="rect">
            <a:avLst/>
          </a:prstGeom>
        </p:spPr>
        <p:txBody>
          <a:bodyPr wrap="square">
            <a:spAutoFit/>
          </a:bodyPr>
          <a:lstStyle/>
          <a:p>
            <a:pPr algn="ctr">
              <a:lnSpc>
                <a:spcPct val="107000"/>
              </a:lnSpc>
              <a:spcBef>
                <a:spcPts val="500"/>
              </a:spcBef>
              <a:spcAft>
                <a:spcPts val="500"/>
              </a:spcAft>
            </a:pPr>
            <a:r>
              <a:rPr lang="en-IN" sz="1600" i="1" dirty="0">
                <a:solidFill>
                  <a:srgbClr val="000000"/>
                </a:solidFill>
                <a:latin typeface="Times New Roman" panose="02020603050405020304" pitchFamily="18" charset="0"/>
                <a:ea typeface="Calibri" panose="020F0502020204030204" pitchFamily="34" charset="0"/>
              </a:rPr>
              <a:t>by</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4154" y="3477046"/>
            <a:ext cx="1843673" cy="168548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7E36B-1E8E-9310-344B-3EF47C74F9B0}"/>
              </a:ext>
            </a:extLst>
          </p:cNvPr>
          <p:cNvSpPr>
            <a:spLocks noGrp="1"/>
          </p:cNvSpPr>
          <p:nvPr>
            <p:ph type="title"/>
          </p:nvPr>
        </p:nvSpPr>
        <p:spPr/>
        <p:txBody>
          <a:bodyPr/>
          <a:lstStyle/>
          <a:p>
            <a:pPr algn="ctr"/>
            <a:r>
              <a:rPr lang="en-US" dirty="0"/>
              <a:t>O</a:t>
            </a:r>
            <a:r>
              <a:rPr lang="en-IN" dirty="0" err="1"/>
              <a:t>utput</a:t>
            </a:r>
            <a:endParaRPr lang="en-IN" dirty="0"/>
          </a:p>
        </p:txBody>
      </p:sp>
      <p:sp>
        <p:nvSpPr>
          <p:cNvPr id="6" name="Content Placeholder 5">
            <a:extLst>
              <a:ext uri="{FF2B5EF4-FFF2-40B4-BE49-F238E27FC236}">
                <a16:creationId xmlns:a16="http://schemas.microsoft.com/office/drawing/2014/main" id="{525888E4-7031-2B67-D603-C11D0561C6D0}"/>
              </a:ext>
            </a:extLst>
          </p:cNvPr>
          <p:cNvSpPr>
            <a:spLocks noGrp="1"/>
          </p:cNvSpPr>
          <p:nvPr>
            <p:ph idx="1"/>
          </p:nvPr>
        </p:nvSpPr>
        <p:spPr/>
        <p:txBody>
          <a:bodyPr/>
          <a:lstStyle/>
          <a:p>
            <a:pPr marL="0" indent="0">
              <a:buNone/>
            </a:pPr>
            <a:r>
              <a:rPr lang="en-IN" b="1" dirty="0"/>
              <a:t>Output Screens :</a:t>
            </a:r>
          </a:p>
          <a:p>
            <a:pPr marL="0" indent="0">
              <a:buNone/>
            </a:pPr>
            <a:endParaRPr lang="en-IN" b="1" dirty="0"/>
          </a:p>
        </p:txBody>
      </p:sp>
      <p:pic>
        <p:nvPicPr>
          <p:cNvPr id="3" name="Picture 2">
            <a:extLst>
              <a:ext uri="{FF2B5EF4-FFF2-40B4-BE49-F238E27FC236}">
                <a16:creationId xmlns:a16="http://schemas.microsoft.com/office/drawing/2014/main" id="{A722389B-A965-5C72-EBA5-FB155059B5A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682" t="9436" r="4726" b="6099"/>
          <a:stretch/>
        </p:blipFill>
        <p:spPr bwMode="auto">
          <a:xfrm>
            <a:off x="322410" y="1697754"/>
            <a:ext cx="3481105" cy="2037426"/>
          </a:xfrm>
          <a:prstGeom prst="rect">
            <a:avLst/>
          </a:prstGeom>
          <a:ln>
            <a:noFill/>
          </a:ln>
          <a:extLst>
            <a:ext uri="{53640926-AAD7-44D8-BBD7-CCE9431645EC}">
              <a14:shadowObscured xmlns:a14="http://schemas.microsoft.com/office/drawing/2010/main"/>
            </a:ext>
          </a:extLst>
        </p:spPr>
      </p:pic>
      <p:pic>
        <p:nvPicPr>
          <p:cNvPr id="4" name="Picture 3">
            <a:extLst>
              <a:ext uri="{FF2B5EF4-FFF2-40B4-BE49-F238E27FC236}">
                <a16:creationId xmlns:a16="http://schemas.microsoft.com/office/drawing/2014/main" id="{2B2D18B1-48CF-6479-544E-B078467F774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19" t="10468" r="4849" b="7466"/>
          <a:stretch/>
        </p:blipFill>
        <p:spPr bwMode="auto">
          <a:xfrm>
            <a:off x="4159960" y="1697754"/>
            <a:ext cx="3758356" cy="2114730"/>
          </a:xfrm>
          <a:prstGeom prst="rect">
            <a:avLst/>
          </a:prstGeom>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235D6961-8C64-AF03-D5D0-09C71AC828B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10468" b="11235"/>
          <a:stretch/>
        </p:blipFill>
        <p:spPr bwMode="auto">
          <a:xfrm>
            <a:off x="322410" y="4024126"/>
            <a:ext cx="3562227" cy="2037427"/>
          </a:xfrm>
          <a:prstGeom prst="rect">
            <a:avLst/>
          </a:prstGeom>
          <a:ln>
            <a:noFill/>
          </a:ln>
          <a:extLst>
            <a:ext uri="{53640926-AAD7-44D8-BBD7-CCE9431645EC}">
              <a14:shadowObscured xmlns:a14="http://schemas.microsoft.com/office/drawing/2010/main"/>
            </a:ext>
          </a:extLst>
        </p:spPr>
      </p:pic>
      <p:pic>
        <p:nvPicPr>
          <p:cNvPr id="8" name="Content Placeholder 6">
            <a:extLst>
              <a:ext uri="{FF2B5EF4-FFF2-40B4-BE49-F238E27FC236}">
                <a16:creationId xmlns:a16="http://schemas.microsoft.com/office/drawing/2014/main" id="{4F4EDD27-D62A-E8EB-950F-B555651DA4E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589" t="10258" r="4023" b="9770"/>
          <a:stretch/>
        </p:blipFill>
        <p:spPr bwMode="auto">
          <a:xfrm>
            <a:off x="8218250" y="1697754"/>
            <a:ext cx="3760390" cy="2114730"/>
          </a:xfrm>
          <a:prstGeom prst="rect">
            <a:avLst/>
          </a:prstGeom>
          <a:ln>
            <a:noFill/>
          </a:ln>
          <a:extLst>
            <a:ext uri="{53640926-AAD7-44D8-BBD7-CCE9431645EC}">
              <a14:shadowObscured xmlns:a14="http://schemas.microsoft.com/office/drawing/2010/main"/>
            </a:ext>
          </a:extLst>
        </p:spPr>
      </p:pic>
      <p:pic>
        <p:nvPicPr>
          <p:cNvPr id="9" name="Content Placeholder 5">
            <a:extLst>
              <a:ext uri="{FF2B5EF4-FFF2-40B4-BE49-F238E27FC236}">
                <a16:creationId xmlns:a16="http://schemas.microsoft.com/office/drawing/2014/main" id="{0E188EE6-3464-0AE3-00C5-0054D95D3C7D}"/>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825" t="10258" r="1786" b="8514"/>
          <a:stretch/>
        </p:blipFill>
        <p:spPr bwMode="auto">
          <a:xfrm>
            <a:off x="4269594" y="4024126"/>
            <a:ext cx="3652812" cy="2127094"/>
          </a:xfrm>
          <a:prstGeom prst="rect">
            <a:avLst/>
          </a:prstGeom>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4D709127-D724-555C-6083-C95869E9235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10468" b="11235"/>
          <a:stretch/>
        </p:blipFill>
        <p:spPr bwMode="auto">
          <a:xfrm>
            <a:off x="8183866" y="4000453"/>
            <a:ext cx="3760390" cy="215076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54450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88A10-AB82-7054-A7A0-5C91BA61D250}"/>
              </a:ext>
            </a:extLst>
          </p:cNvPr>
          <p:cNvSpPr>
            <a:spLocks noGrp="1"/>
          </p:cNvSpPr>
          <p:nvPr>
            <p:ph type="title"/>
          </p:nvPr>
        </p:nvSpPr>
        <p:spPr/>
        <p:txBody>
          <a:bodyPr/>
          <a:lstStyle/>
          <a:p>
            <a:pPr algn="ctr"/>
            <a:r>
              <a:rPr lang="en-IN" dirty="0"/>
              <a:t>Implementation</a:t>
            </a:r>
          </a:p>
        </p:txBody>
      </p:sp>
      <p:pic>
        <p:nvPicPr>
          <p:cNvPr id="5" name="Content Placeholder 4">
            <a:extLst>
              <a:ext uri="{FF2B5EF4-FFF2-40B4-BE49-F238E27FC236}">
                <a16:creationId xmlns:a16="http://schemas.microsoft.com/office/drawing/2014/main" id="{1FD5825B-3FC7-E037-F95A-0D207CAD0AE9}"/>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178" t="11725" r="1785" b="8303"/>
          <a:stretch/>
        </p:blipFill>
        <p:spPr bwMode="auto">
          <a:xfrm>
            <a:off x="483396" y="1535503"/>
            <a:ext cx="5718996" cy="3433312"/>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BE44A777-C167-9353-363A-A80A6952CC3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648" t="10886" r="1080" b="10398"/>
          <a:stretch/>
        </p:blipFill>
        <p:spPr bwMode="auto">
          <a:xfrm>
            <a:off x="6568776" y="1535503"/>
            <a:ext cx="5232160" cy="343331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21343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CE102-D15B-890D-354C-04B3610F174C}"/>
              </a:ext>
            </a:extLst>
          </p:cNvPr>
          <p:cNvSpPr>
            <a:spLocks noGrp="1"/>
          </p:cNvSpPr>
          <p:nvPr>
            <p:ph type="title"/>
          </p:nvPr>
        </p:nvSpPr>
        <p:spPr/>
        <p:txBody>
          <a:bodyPr/>
          <a:lstStyle/>
          <a:p>
            <a:pPr algn="ctr"/>
            <a:r>
              <a:rPr lang="en-US" dirty="0"/>
              <a:t>C</a:t>
            </a:r>
            <a:r>
              <a:rPr lang="en-IN" dirty="0" err="1"/>
              <a:t>onclusion</a:t>
            </a:r>
            <a:endParaRPr lang="en-IN" dirty="0"/>
          </a:p>
        </p:txBody>
      </p:sp>
      <p:sp>
        <p:nvSpPr>
          <p:cNvPr id="3" name="Content Placeholder 2">
            <a:extLst>
              <a:ext uri="{FF2B5EF4-FFF2-40B4-BE49-F238E27FC236}">
                <a16:creationId xmlns:a16="http://schemas.microsoft.com/office/drawing/2014/main" id="{26F9D679-C70F-FC0A-0AB0-D62BCA353974}"/>
              </a:ext>
            </a:extLst>
          </p:cNvPr>
          <p:cNvSpPr>
            <a:spLocks noGrp="1"/>
          </p:cNvSpPr>
          <p:nvPr>
            <p:ph idx="1"/>
          </p:nvPr>
        </p:nvSpPr>
        <p:spPr/>
        <p:txBody>
          <a:bodyPr/>
          <a:lstStyle/>
          <a:p>
            <a:pPr marL="0" indent="0">
              <a:buNone/>
            </a:pPr>
            <a:r>
              <a:rPr lang="en-IN" sz="2400" kern="100" dirty="0">
                <a:solidFill>
                  <a:srgbClr val="000000"/>
                </a:solidFill>
                <a:effectLst/>
                <a:latin typeface="Times New Roman" panose="02020603050405020304" pitchFamily="18" charset="0"/>
                <a:ea typeface="Times New Roman" panose="02020603050405020304" pitchFamily="18" charset="0"/>
              </a:rPr>
              <a:t>Our project combines the strengths of both Symmetric Searchable Encryption (SSE) and Attribute-Based Encryption (ABE) to ensure secure data storage in cloud environments. SSE provides efficient search capabilities and protection against attacks, while ABE offers fine grained access control based on attributes and policies. By combining these two techniques, we aim to create a web application that meets the diverse security needs of our users</a:t>
            </a:r>
          </a:p>
          <a:p>
            <a:pPr marL="0" indent="0">
              <a:buNone/>
            </a:pPr>
            <a:endParaRPr lang="en-IN" dirty="0"/>
          </a:p>
        </p:txBody>
      </p:sp>
    </p:spTree>
    <p:extLst>
      <p:ext uri="{BB962C8B-B14F-4D97-AF65-F5344CB8AC3E}">
        <p14:creationId xmlns:p14="http://schemas.microsoft.com/office/powerpoint/2010/main" val="2072525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t>References</a:t>
            </a:r>
          </a:p>
        </p:txBody>
      </p:sp>
      <p:sp>
        <p:nvSpPr>
          <p:cNvPr id="3" name="Content Placeholder 2"/>
          <p:cNvSpPr>
            <a:spLocks noGrp="1"/>
          </p:cNvSpPr>
          <p:nvPr>
            <p:ph idx="1"/>
          </p:nvPr>
        </p:nvSpPr>
        <p:spPr/>
        <p:txBody>
          <a:bodyPr>
            <a:normAutofit fontScale="25000" lnSpcReduction="20000"/>
          </a:bodyPr>
          <a:lstStyle/>
          <a:p>
            <a:pPr marL="0" indent="0" algn="just">
              <a:lnSpc>
                <a:spcPct val="120000"/>
              </a:lnSpc>
              <a:buNone/>
            </a:pPr>
            <a:r>
              <a:rPr lang="en-US" sz="9600" dirty="0">
                <a:effectLst/>
                <a:latin typeface="Times New Roman" panose="02020603050405020304" pitchFamily="18" charset="0"/>
                <a:ea typeface="Times New Roman" panose="02020603050405020304" pitchFamily="18" charset="0"/>
              </a:rPr>
              <a:t>[1] S. Agrawal and M. Chase, ‘‘FAME: Fast attribute-based message encryption,’’ in Proc. ACM SIGSAC Conf. </a:t>
            </a:r>
            <a:r>
              <a:rPr lang="en-US" sz="9600" dirty="0" err="1">
                <a:effectLst/>
                <a:latin typeface="Times New Roman" panose="02020603050405020304" pitchFamily="18" charset="0"/>
                <a:ea typeface="Times New Roman" panose="02020603050405020304" pitchFamily="18" charset="0"/>
              </a:rPr>
              <a:t>Comput</a:t>
            </a:r>
            <a:r>
              <a:rPr lang="en-US" sz="9600" dirty="0">
                <a:effectLst/>
                <a:latin typeface="Times New Roman" panose="02020603050405020304" pitchFamily="18" charset="0"/>
                <a:ea typeface="Times New Roman" panose="02020603050405020304" pitchFamily="18" charset="0"/>
              </a:rPr>
              <a:t>. </a:t>
            </a:r>
            <a:r>
              <a:rPr lang="en-US" sz="9600" dirty="0" err="1">
                <a:effectLst/>
                <a:latin typeface="Times New Roman" panose="02020603050405020304" pitchFamily="18" charset="0"/>
                <a:ea typeface="Times New Roman" panose="02020603050405020304" pitchFamily="18" charset="0"/>
              </a:rPr>
              <a:t>Commun</a:t>
            </a:r>
            <a:r>
              <a:rPr lang="en-US" sz="9600" dirty="0">
                <a:effectLst/>
                <a:latin typeface="Times New Roman" panose="02020603050405020304" pitchFamily="18" charset="0"/>
                <a:ea typeface="Times New Roman" panose="02020603050405020304" pitchFamily="18" charset="0"/>
              </a:rPr>
              <a:t>. </a:t>
            </a:r>
            <a:r>
              <a:rPr lang="en-US" sz="9600" dirty="0" err="1">
                <a:effectLst/>
                <a:latin typeface="Times New Roman" panose="02020603050405020304" pitchFamily="18" charset="0"/>
                <a:ea typeface="Times New Roman" panose="02020603050405020304" pitchFamily="18" charset="0"/>
              </a:rPr>
              <a:t>Secur</a:t>
            </a:r>
            <a:r>
              <a:rPr lang="en-US" sz="9600" dirty="0">
                <a:effectLst/>
                <a:latin typeface="Times New Roman" panose="02020603050405020304" pitchFamily="18" charset="0"/>
                <a:ea typeface="Times New Roman" panose="02020603050405020304" pitchFamily="18" charset="0"/>
              </a:rPr>
              <a:t>., Oct. 2017, pp. 665–682.</a:t>
            </a:r>
            <a:endParaRPr lang="en-IN" sz="9600" dirty="0">
              <a:effectLst/>
              <a:latin typeface="Times New Roman" panose="02020603050405020304" pitchFamily="18" charset="0"/>
              <a:ea typeface="Times New Roman" panose="02020603050405020304" pitchFamily="18" charset="0"/>
            </a:endParaRPr>
          </a:p>
          <a:p>
            <a:pPr marL="0" indent="0" algn="just">
              <a:lnSpc>
                <a:spcPct val="120000"/>
              </a:lnSpc>
              <a:buNone/>
            </a:pPr>
            <a:r>
              <a:rPr lang="en-US" sz="9600" dirty="0">
                <a:effectLst/>
                <a:latin typeface="Times New Roman" panose="02020603050405020304" pitchFamily="18" charset="0"/>
                <a:ea typeface="Times New Roman" panose="02020603050405020304" pitchFamily="18" charset="0"/>
              </a:rPr>
              <a:t>[2] G. Amjad, S. Kamara, and T. Moataz, ‘‘Forward and backward private searchable encryption with SGX,’’ in Proc. 12th Eur. Workshop Syst. </a:t>
            </a:r>
            <a:r>
              <a:rPr lang="en-US" sz="9600" dirty="0" err="1">
                <a:effectLst/>
                <a:latin typeface="Times New Roman" panose="02020603050405020304" pitchFamily="18" charset="0"/>
                <a:ea typeface="Times New Roman" panose="02020603050405020304" pitchFamily="18" charset="0"/>
              </a:rPr>
              <a:t>Secur</a:t>
            </a:r>
            <a:r>
              <a:rPr lang="en-US" sz="9600" dirty="0">
                <a:effectLst/>
                <a:latin typeface="Times New Roman" panose="02020603050405020304" pitchFamily="18" charset="0"/>
                <a:ea typeface="Times New Roman" panose="02020603050405020304" pitchFamily="18" charset="0"/>
              </a:rPr>
              <a:t>. (</a:t>
            </a:r>
            <a:r>
              <a:rPr lang="en-US" sz="9600" dirty="0" err="1">
                <a:effectLst/>
                <a:latin typeface="Times New Roman" panose="02020603050405020304" pitchFamily="18" charset="0"/>
                <a:ea typeface="Times New Roman" panose="02020603050405020304" pitchFamily="18" charset="0"/>
              </a:rPr>
              <a:t>EuroSec</a:t>
            </a:r>
            <a:r>
              <a:rPr lang="en-US" sz="9600" dirty="0">
                <a:effectLst/>
                <a:latin typeface="Times New Roman" panose="02020603050405020304" pitchFamily="18" charset="0"/>
                <a:ea typeface="Times New Roman" panose="02020603050405020304" pitchFamily="18" charset="0"/>
              </a:rPr>
              <a:t>). New York, NY, USA: Association for Computing Machinery, 2019. </a:t>
            </a:r>
            <a:endParaRPr lang="en-IN" sz="9600" dirty="0">
              <a:effectLst/>
              <a:latin typeface="Times New Roman" panose="02020603050405020304" pitchFamily="18" charset="0"/>
              <a:ea typeface="Times New Roman" panose="02020603050405020304" pitchFamily="18" charset="0"/>
            </a:endParaRPr>
          </a:p>
          <a:p>
            <a:pPr marL="0" indent="0" algn="just">
              <a:lnSpc>
                <a:spcPct val="120000"/>
              </a:lnSpc>
              <a:buNone/>
            </a:pPr>
            <a:r>
              <a:rPr lang="en-US" sz="9600" dirty="0">
                <a:effectLst/>
                <a:latin typeface="Times New Roman" panose="02020603050405020304" pitchFamily="18" charset="0"/>
                <a:ea typeface="Times New Roman" panose="02020603050405020304" pitchFamily="18" charset="0"/>
              </a:rPr>
              <a:t>[3] A. </a:t>
            </a:r>
            <a:r>
              <a:rPr lang="en-US" sz="9600" dirty="0" err="1">
                <a:effectLst/>
                <a:latin typeface="Times New Roman" panose="02020603050405020304" pitchFamily="18" charset="0"/>
                <a:ea typeface="Times New Roman" panose="02020603050405020304" pitchFamily="18" charset="0"/>
              </a:rPr>
              <a:t>Bakas</a:t>
            </a:r>
            <a:r>
              <a:rPr lang="en-US" sz="9600" dirty="0">
                <a:effectLst/>
                <a:latin typeface="Times New Roman" panose="02020603050405020304" pitchFamily="18" charset="0"/>
                <a:ea typeface="Times New Roman" panose="02020603050405020304" pitchFamily="18" charset="0"/>
              </a:rPr>
              <a:t> and A. </a:t>
            </a:r>
            <a:r>
              <a:rPr lang="en-US" sz="9600" dirty="0" err="1">
                <a:effectLst/>
                <a:latin typeface="Times New Roman" panose="02020603050405020304" pitchFamily="18" charset="0"/>
                <a:ea typeface="Times New Roman" panose="02020603050405020304" pitchFamily="18" charset="0"/>
              </a:rPr>
              <a:t>Michalas</a:t>
            </a:r>
            <a:r>
              <a:rPr lang="en-US" sz="9600" dirty="0">
                <a:effectLst/>
                <a:latin typeface="Times New Roman" panose="02020603050405020304" pitchFamily="18" charset="0"/>
                <a:ea typeface="Times New Roman" panose="02020603050405020304" pitchFamily="18" charset="0"/>
              </a:rPr>
              <a:t>, ‘‘Modern family: A revocable hybrid encryption scheme based on attribute-based encryption, symmetric searchable encryption and SGX,’’ in Security and Privacy in Communication Networks, S. Chen, K.-K. R. Choo, X. Fu, W. Lou, and A. </a:t>
            </a:r>
            <a:r>
              <a:rPr lang="en-US" sz="9600" dirty="0" err="1">
                <a:effectLst/>
                <a:latin typeface="Times New Roman" panose="02020603050405020304" pitchFamily="18" charset="0"/>
                <a:ea typeface="Times New Roman" panose="02020603050405020304" pitchFamily="18" charset="0"/>
              </a:rPr>
              <a:t>Mohaisen</a:t>
            </a:r>
            <a:r>
              <a:rPr lang="en-US" sz="9600" dirty="0">
                <a:effectLst/>
                <a:latin typeface="Times New Roman" panose="02020603050405020304" pitchFamily="18" charset="0"/>
                <a:ea typeface="Times New Roman" panose="02020603050405020304" pitchFamily="18" charset="0"/>
              </a:rPr>
              <a:t>, Eds. Cham, Switzerland: Springer, 2019, pp. 472–486. </a:t>
            </a:r>
            <a:endParaRPr lang="en-IN" sz="9600" dirty="0">
              <a:effectLst/>
              <a:latin typeface="Times New Roman" panose="02020603050405020304" pitchFamily="18" charset="0"/>
              <a:ea typeface="Times New Roman" panose="02020603050405020304" pitchFamily="18" charset="0"/>
            </a:endParaRPr>
          </a:p>
          <a:p>
            <a:pPr marL="0" indent="0">
              <a:buNone/>
            </a:pPr>
            <a:r>
              <a:rPr lang="en-IN" sz="2400" dirty="0"/>
              <a: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t>References</a:t>
            </a:r>
          </a:p>
        </p:txBody>
      </p:sp>
      <p:sp>
        <p:nvSpPr>
          <p:cNvPr id="3" name="Content Placeholder 2"/>
          <p:cNvSpPr>
            <a:spLocks noGrp="1"/>
          </p:cNvSpPr>
          <p:nvPr>
            <p:ph idx="1"/>
          </p:nvPr>
        </p:nvSpPr>
        <p:spPr/>
        <p:txBody>
          <a:bodyPr>
            <a:normAutofit/>
          </a:bodyPr>
          <a:lstStyle/>
          <a:p>
            <a:pPr marL="0" indent="0">
              <a:lnSpc>
                <a:spcPct val="100000"/>
              </a:lnSpc>
              <a:buNone/>
            </a:pPr>
            <a:r>
              <a:rPr lang="en-IN" sz="2400" dirty="0"/>
              <a:t> </a:t>
            </a:r>
            <a:r>
              <a:rPr lang="en-US" sz="2400" dirty="0">
                <a:ea typeface="Times New Roman" panose="02020603050405020304" pitchFamily="18" charset="0"/>
              </a:rPr>
              <a:t>[4] A. </a:t>
            </a:r>
            <a:r>
              <a:rPr lang="en-US" sz="2400" dirty="0" err="1">
                <a:ea typeface="Times New Roman" panose="02020603050405020304" pitchFamily="18" charset="0"/>
              </a:rPr>
              <a:t>Bakas</a:t>
            </a:r>
            <a:r>
              <a:rPr lang="en-US" sz="2400" dirty="0">
                <a:ea typeface="Times New Roman" panose="02020603050405020304" pitchFamily="18" charset="0"/>
              </a:rPr>
              <a:t> and A. </a:t>
            </a:r>
            <a:r>
              <a:rPr lang="en-US" sz="2400" dirty="0" err="1">
                <a:ea typeface="Times New Roman" panose="02020603050405020304" pitchFamily="18" charset="0"/>
              </a:rPr>
              <a:t>Michalas</a:t>
            </a:r>
            <a:r>
              <a:rPr lang="en-US" sz="2400" dirty="0">
                <a:ea typeface="Times New Roman" panose="02020603050405020304" pitchFamily="18" charset="0"/>
              </a:rPr>
              <a:t>, ‘‘Multi-client symmetric searchable encryption with forward privacy,’’ </a:t>
            </a:r>
            <a:r>
              <a:rPr lang="en-US" sz="2400" dirty="0" err="1">
                <a:ea typeface="Times New Roman" panose="02020603050405020304" pitchFamily="18" charset="0"/>
              </a:rPr>
              <a:t>Cryptol</a:t>
            </a:r>
            <a:r>
              <a:rPr lang="en-US" sz="2400" dirty="0">
                <a:ea typeface="Times New Roman" panose="02020603050405020304" pitchFamily="18" charset="0"/>
              </a:rPr>
              <a:t>. </a:t>
            </a:r>
            <a:r>
              <a:rPr lang="en-US" sz="2400" dirty="0" err="1">
                <a:ea typeface="Times New Roman" panose="02020603050405020304" pitchFamily="18" charset="0"/>
              </a:rPr>
              <a:t>ePrint</a:t>
            </a:r>
            <a:r>
              <a:rPr lang="en-US" sz="2400" dirty="0">
                <a:ea typeface="Times New Roman" panose="02020603050405020304" pitchFamily="18" charset="0"/>
              </a:rPr>
              <a:t> Arch., Tampere Univ., Tampere, Finland, Tech. Rep. 2019/813, 2019. [Online]. Available: </a:t>
            </a:r>
            <a:r>
              <a:rPr lang="en-US" sz="2400" u="sng" dirty="0">
                <a:solidFill>
                  <a:srgbClr val="0000FF"/>
                </a:solidFill>
                <a:ea typeface="Times New Roman" panose="02020603050405020304" pitchFamily="18" charset="0"/>
                <a:hlinkClick r:id="rId2"/>
              </a:rPr>
              <a:t>https://eprint.iacr.org/2019/813</a:t>
            </a:r>
            <a:endParaRPr lang="en-IN" sz="2400" dirty="0">
              <a:ea typeface="Times New Roman" panose="02020603050405020304" pitchFamily="18" charset="0"/>
            </a:endParaRPr>
          </a:p>
          <a:p>
            <a:pPr marL="0" indent="0">
              <a:lnSpc>
                <a:spcPct val="100000"/>
              </a:lnSpc>
              <a:buNone/>
            </a:pPr>
            <a:r>
              <a:rPr lang="en-US" sz="2400" dirty="0">
                <a:ea typeface="Times New Roman" panose="02020603050405020304" pitchFamily="18" charset="0"/>
              </a:rPr>
              <a:t> [5] A. </a:t>
            </a:r>
            <a:r>
              <a:rPr lang="en-US" sz="2400" dirty="0" err="1">
                <a:ea typeface="Times New Roman" panose="02020603050405020304" pitchFamily="18" charset="0"/>
              </a:rPr>
              <a:t>Bakas</a:t>
            </a:r>
            <a:r>
              <a:rPr lang="en-US" sz="2400" dirty="0">
                <a:ea typeface="Times New Roman" panose="02020603050405020304" pitchFamily="18" charset="0"/>
              </a:rPr>
              <a:t> and A. </a:t>
            </a:r>
            <a:r>
              <a:rPr lang="en-US" sz="2400" dirty="0" err="1">
                <a:ea typeface="Times New Roman" panose="02020603050405020304" pitchFamily="18" charset="0"/>
              </a:rPr>
              <a:t>Michalas</a:t>
            </a:r>
            <a:r>
              <a:rPr lang="en-US" sz="2400" dirty="0">
                <a:ea typeface="Times New Roman" panose="02020603050405020304" pitchFamily="18" charset="0"/>
              </a:rPr>
              <a:t>, ‘‘Power range: Forward private multi-client symmetric searchable encryption with range queries support,’’ in Proc. IEEE </a:t>
            </a:r>
            <a:r>
              <a:rPr lang="en-US" sz="2400" dirty="0" err="1">
                <a:ea typeface="Times New Roman" panose="02020603050405020304" pitchFamily="18" charset="0"/>
              </a:rPr>
              <a:t>Symp</a:t>
            </a:r>
            <a:r>
              <a:rPr lang="en-US" sz="2400" dirty="0">
                <a:ea typeface="Times New Roman" panose="02020603050405020304" pitchFamily="18" charset="0"/>
              </a:rPr>
              <a:t>. </a:t>
            </a:r>
            <a:r>
              <a:rPr lang="en-US" sz="2400" dirty="0" err="1">
                <a:ea typeface="Times New Roman" panose="02020603050405020304" pitchFamily="18" charset="0"/>
              </a:rPr>
              <a:t>Comput</a:t>
            </a:r>
            <a:r>
              <a:rPr lang="en-US" sz="2400" dirty="0">
                <a:ea typeface="Times New Roman" panose="02020603050405020304" pitchFamily="18" charset="0"/>
              </a:rPr>
              <a:t>. </a:t>
            </a:r>
            <a:r>
              <a:rPr lang="en-US" sz="2400" dirty="0" err="1">
                <a:ea typeface="Times New Roman" panose="02020603050405020304" pitchFamily="18" charset="0"/>
              </a:rPr>
              <a:t>Commun</a:t>
            </a:r>
            <a:r>
              <a:rPr lang="en-US" sz="2400" dirty="0">
                <a:ea typeface="Times New Roman" panose="02020603050405020304" pitchFamily="18" charset="0"/>
              </a:rPr>
              <a:t>. (ISCC), Jul. 2020, pp. 1–7. </a:t>
            </a:r>
            <a:endParaRPr lang="en-IN" sz="2400" dirty="0">
              <a:ea typeface="Times New Roman" panose="02020603050405020304" pitchFamily="18" charset="0"/>
            </a:endParaRPr>
          </a:p>
          <a:p>
            <a:pPr marL="0" indent="0">
              <a:buNone/>
            </a:pPr>
            <a:endParaRPr lang="en-IN" sz="2400" dirty="0"/>
          </a:p>
        </p:txBody>
      </p:sp>
    </p:spTree>
    <p:extLst>
      <p:ext uri="{BB962C8B-B14F-4D97-AF65-F5344CB8AC3E}">
        <p14:creationId xmlns:p14="http://schemas.microsoft.com/office/powerpoint/2010/main" val="3197882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3613" y="2375670"/>
            <a:ext cx="6603859" cy="1595117"/>
          </a:xfrm>
          <a:prstGeom prst="rect">
            <a:avLst/>
          </a:prstGeom>
        </p:spPr>
        <p:txBody>
          <a:bodyPr wrap="none">
            <a:spAutoFit/>
          </a:bodyPr>
          <a:lstStyle/>
          <a:p>
            <a:pPr>
              <a:lnSpc>
                <a:spcPct val="107000"/>
              </a:lnSpc>
              <a:spcAft>
                <a:spcPts val="800"/>
              </a:spcAft>
            </a:pPr>
            <a:r>
              <a:rPr lang="en-US" sz="9600" i="1" dirty="0">
                <a:ln w="0"/>
                <a:solidFill>
                  <a:srgbClr val="FF6600"/>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pitchFamily="34" charset="0"/>
                <a:cs typeface="Times New Roman" panose="02020603050405020304" pitchFamily="18" charset="0"/>
              </a:rPr>
              <a:t>Thank You!!!</a:t>
            </a:r>
            <a:endParaRPr lang="en-IN" sz="9600" dirty="0">
              <a:ln w="0"/>
              <a:solidFill>
                <a:srgbClr val="FF66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endParaRPr lang="en-IN" dirty="0"/>
          </a:p>
        </p:txBody>
      </p:sp>
      <p:sp>
        <p:nvSpPr>
          <p:cNvPr id="3" name="Content Placeholder 2"/>
          <p:cNvSpPr>
            <a:spLocks noGrp="1"/>
          </p:cNvSpPr>
          <p:nvPr>
            <p:ph idx="1"/>
          </p:nvPr>
        </p:nvSpPr>
        <p:spPr/>
        <p:txBody>
          <a:bodyPr/>
          <a:lstStyle/>
          <a:p>
            <a:pPr marL="462280" indent="-462280">
              <a:buBlip>
                <a:blip r:embed="rId2">
                  <a:extLst>
                    <a:ext uri="{96DAC541-7B7A-43D3-8B79-37D633B846F1}">
                      <asvg:svgBlip xmlns:asvg="http://schemas.microsoft.com/office/drawing/2016/SVG/main" r:embed="rId3"/>
                    </a:ext>
                  </a:extLst>
                </a:blip>
              </a:buBlip>
            </a:pPr>
            <a:r>
              <a:rPr lang="en-US" dirty="0"/>
              <a:t>Abstract</a:t>
            </a:r>
          </a:p>
          <a:p>
            <a:pPr marL="462280" indent="-462280">
              <a:buBlip>
                <a:blip r:embed="rId2">
                  <a:extLst>
                    <a:ext uri="{96DAC541-7B7A-43D3-8B79-37D633B846F1}">
                      <asvg:svgBlip xmlns:asvg="http://schemas.microsoft.com/office/drawing/2016/SVG/main" r:embed="rId3"/>
                    </a:ext>
                  </a:extLst>
                </a:blip>
              </a:buBlip>
            </a:pPr>
            <a:r>
              <a:rPr lang="en-US" dirty="0"/>
              <a:t>Introduction</a:t>
            </a:r>
          </a:p>
          <a:p>
            <a:pPr marL="462280" indent="-462280">
              <a:buBlip>
                <a:blip r:embed="rId2">
                  <a:extLst>
                    <a:ext uri="{96DAC541-7B7A-43D3-8B79-37D633B846F1}">
                      <asvg:svgBlip xmlns:asvg="http://schemas.microsoft.com/office/drawing/2016/SVG/main" r:embed="rId3"/>
                    </a:ext>
                  </a:extLst>
                </a:blip>
              </a:buBlip>
            </a:pPr>
            <a:r>
              <a:rPr lang="en-US" dirty="0"/>
              <a:t>Proposed System</a:t>
            </a:r>
          </a:p>
          <a:p>
            <a:pPr marL="462280" indent="-462280">
              <a:buBlip>
                <a:blip r:embed="rId2">
                  <a:extLst>
                    <a:ext uri="{96DAC541-7B7A-43D3-8B79-37D633B846F1}">
                      <asvg:svgBlip xmlns:asvg="http://schemas.microsoft.com/office/drawing/2016/SVG/main" r:embed="rId3"/>
                    </a:ext>
                  </a:extLst>
                </a:blip>
              </a:buBlip>
            </a:pPr>
            <a:r>
              <a:rPr lang="en-US" dirty="0"/>
              <a:t>Design</a:t>
            </a:r>
          </a:p>
          <a:p>
            <a:pPr marL="462280" indent="-462280">
              <a:buBlip>
                <a:blip r:embed="rId2">
                  <a:extLst>
                    <a:ext uri="{96DAC541-7B7A-43D3-8B79-37D633B846F1}">
                      <asvg:svgBlip xmlns:asvg="http://schemas.microsoft.com/office/drawing/2016/SVG/main" r:embed="rId3"/>
                    </a:ext>
                  </a:extLst>
                </a:blip>
              </a:buBlip>
            </a:pPr>
            <a:r>
              <a:rPr lang="en-US" dirty="0"/>
              <a:t>Implementation</a:t>
            </a:r>
          </a:p>
          <a:p>
            <a:pPr marL="462280" indent="-462280">
              <a:buBlip>
                <a:blip r:embed="rId2">
                  <a:extLst>
                    <a:ext uri="{96DAC541-7B7A-43D3-8B79-37D633B846F1}">
                      <asvg:svgBlip xmlns:asvg="http://schemas.microsoft.com/office/drawing/2016/SVG/main" r:embed="rId3"/>
                    </a:ext>
                  </a:extLst>
                </a:blip>
              </a:buBlip>
            </a:pPr>
            <a:r>
              <a:rPr lang="en-US" dirty="0"/>
              <a:t>Output</a:t>
            </a:r>
          </a:p>
          <a:p>
            <a:pPr marL="462280" indent="-462280">
              <a:buBlip>
                <a:blip r:embed="rId2">
                  <a:extLst>
                    <a:ext uri="{96DAC541-7B7A-43D3-8B79-37D633B846F1}">
                      <asvg:svgBlip xmlns:asvg="http://schemas.microsoft.com/office/drawing/2016/SVG/main" r:embed="rId3"/>
                    </a:ext>
                  </a:extLst>
                </a:blip>
              </a:buBlip>
            </a:pPr>
            <a:r>
              <a:rPr lang="en-US" dirty="0"/>
              <a:t>Conclusion</a:t>
            </a:r>
            <a:endParaRPr lang="en-IN" dirty="0"/>
          </a:p>
          <a:p>
            <a:pPr marL="462280" indent="-462280">
              <a:buBlip>
                <a:blip r:embed="rId2">
                  <a:extLst>
                    <a:ext uri="{96DAC541-7B7A-43D3-8B79-37D633B846F1}">
                      <asvg:svgBlip xmlns:asvg="http://schemas.microsoft.com/office/drawing/2016/SVG/main" r:embed="rId3"/>
                    </a:ext>
                  </a:extLst>
                </a:blip>
              </a:buBlip>
            </a:pPr>
            <a:r>
              <a:rPr lang="en-IN" dirty="0"/>
              <a:t>References</a:t>
            </a:r>
            <a:endParaRPr lang="en-US" dirty="0"/>
          </a:p>
          <a:p>
            <a:pPr marL="0" indent="0">
              <a:buNone/>
            </a:pP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FA1A1-B61A-C2BE-13CC-DCBF15E7ED9F}"/>
              </a:ext>
            </a:extLst>
          </p:cNvPr>
          <p:cNvSpPr>
            <a:spLocks noGrp="1"/>
          </p:cNvSpPr>
          <p:nvPr>
            <p:ph type="title"/>
          </p:nvPr>
        </p:nvSpPr>
        <p:spPr/>
        <p:txBody>
          <a:bodyPr/>
          <a:lstStyle/>
          <a:p>
            <a:r>
              <a:rPr lang="en-IN" dirty="0"/>
              <a:t>Abstract</a:t>
            </a:r>
          </a:p>
        </p:txBody>
      </p:sp>
      <p:sp>
        <p:nvSpPr>
          <p:cNvPr id="3" name="Content Placeholder 2">
            <a:extLst>
              <a:ext uri="{FF2B5EF4-FFF2-40B4-BE49-F238E27FC236}">
                <a16:creationId xmlns:a16="http://schemas.microsoft.com/office/drawing/2014/main" id="{D392ECDA-A153-65FD-13C9-AFD9436AB93F}"/>
              </a:ext>
            </a:extLst>
          </p:cNvPr>
          <p:cNvSpPr>
            <a:spLocks noGrp="1"/>
          </p:cNvSpPr>
          <p:nvPr>
            <p:ph idx="1"/>
          </p:nvPr>
        </p:nvSpPr>
        <p:spPr>
          <a:xfrm>
            <a:off x="199505" y="1181819"/>
            <a:ext cx="11779135" cy="5310420"/>
          </a:xfrm>
        </p:spPr>
        <p:txBody>
          <a:bodyPr>
            <a:normAutofit/>
          </a:bodyPr>
          <a:lstStyle/>
          <a:p>
            <a:pPr marL="123825" indent="0" algn="just">
              <a:lnSpc>
                <a:spcPct val="100000"/>
              </a:lnSpc>
              <a:buNone/>
            </a:pPr>
            <a:r>
              <a:rPr lang="en-IN" sz="2400" kern="100" dirty="0">
                <a:solidFill>
                  <a:srgbClr val="000000"/>
                </a:solidFill>
                <a:effectLst/>
                <a:latin typeface="Times New Roman" panose="02020603050405020304" pitchFamily="18" charset="0"/>
                <a:ea typeface="Times New Roman" panose="02020603050405020304" pitchFamily="18" charset="0"/>
              </a:rPr>
              <a:t>           The rapid expansion of cloud environments has brought about a significant challenge to secure data storage. This is a critical consideration for every user when decided to move the data online. To address this challenge, various solutions have been proposed, with two prominent approaches being Searchable Symmetric Encryption and Attribute-Based Encryption. SSE offers protection against both external and internal threats. It allows for efficient search capabilities while maintaining the confidentiality of the data. In an SSE technique, all data is usually encrypted using a single key. The entire encrypted database would need to be downloaded and re-encrypted with a new key if a user was to be revoked. Conversely, though, ABE offers a more granular approach to access control by encrypting data based on attributes and policies. This means that different users or groups can be granted different levels of access to the data based on their attributes.</a:t>
            </a:r>
          </a:p>
          <a:p>
            <a:pPr marL="0" indent="0">
              <a:buNone/>
            </a:pPr>
            <a:r>
              <a:rPr lang="en-US" sz="2400" b="1" dirty="0">
                <a:effectLst/>
                <a:latin typeface="Times New Roman" panose="02020603050405020304" pitchFamily="18" charset="0"/>
                <a:ea typeface="Calibri" panose="020F0502020204030204" pitchFamily="34" charset="0"/>
                <a:cs typeface="Gautami" panose="020B0502040204020203" pitchFamily="34" charset="0"/>
              </a:rPr>
              <a:t>Keywords</a:t>
            </a:r>
            <a:r>
              <a:rPr lang="en-US" sz="2400" dirty="0">
                <a:effectLst/>
                <a:latin typeface="Times New Roman" panose="02020603050405020304" pitchFamily="18" charset="0"/>
                <a:ea typeface="Calibri" panose="020F0502020204030204" pitchFamily="34" charset="0"/>
                <a:cs typeface="Gautami" panose="020B0502040204020203" pitchFamily="34" charset="0"/>
              </a:rPr>
              <a:t>:</a:t>
            </a:r>
            <a:r>
              <a:rPr lang="en-US" sz="2400" dirty="0">
                <a:ea typeface="Calibri" panose="020F0502020204030204" pitchFamily="34" charset="0"/>
                <a:cs typeface="Gautami" panose="020B0502040204020203" pitchFamily="34" charset="0"/>
              </a:rPr>
              <a:t> </a:t>
            </a:r>
            <a:r>
              <a:rPr lang="en-IN" sz="2400" kern="100" dirty="0">
                <a:solidFill>
                  <a:srgbClr val="000000"/>
                </a:solidFill>
                <a:effectLst/>
                <a:latin typeface="Times New Roman" panose="02020603050405020304" pitchFamily="18" charset="0"/>
                <a:ea typeface="Times New Roman" panose="02020603050405020304" pitchFamily="18" charset="0"/>
              </a:rPr>
              <a:t>Encryption, Cryptography, Access Control, Searchable Symmetric Encryption (SSE), Attribute-Based Encryption(ABE)</a:t>
            </a:r>
          </a:p>
          <a:p>
            <a:pPr marL="0" indent="0">
              <a:buNone/>
            </a:pPr>
            <a:endParaRPr lang="en-IN" sz="2400" dirty="0"/>
          </a:p>
        </p:txBody>
      </p:sp>
    </p:spTree>
    <p:extLst>
      <p:ext uri="{BB962C8B-B14F-4D97-AF65-F5344CB8AC3E}">
        <p14:creationId xmlns:p14="http://schemas.microsoft.com/office/powerpoint/2010/main" val="1255885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Introduction</a:t>
            </a:r>
          </a:p>
        </p:txBody>
      </p:sp>
      <p:sp>
        <p:nvSpPr>
          <p:cNvPr id="3" name="Content Placeholder 2"/>
          <p:cNvSpPr>
            <a:spLocks noGrp="1"/>
          </p:cNvSpPr>
          <p:nvPr>
            <p:ph idx="1"/>
          </p:nvPr>
        </p:nvSpPr>
        <p:spPr/>
        <p:txBody>
          <a:bodyPr/>
          <a:lstStyle/>
          <a:p>
            <a:r>
              <a:rPr lang="en-US" sz="2400" b="0" i="0" dirty="0">
                <a:effectLst/>
              </a:rPr>
              <a:t>Cloud computing has significantly impacted daily life, being used by both large corporations and regular internet users.</a:t>
            </a:r>
            <a:endParaRPr lang="en-US" sz="2400" dirty="0"/>
          </a:p>
          <a:p>
            <a:r>
              <a:rPr lang="en-US" sz="2400" b="0" i="0" dirty="0">
                <a:effectLst/>
              </a:rPr>
              <a:t>Maintaining the security of data in the cloud is challenging due to it being managed by third parties, leading to </a:t>
            </a:r>
            <a:r>
              <a:rPr lang="en-US" sz="2400" b="0" i="0" dirty="0" err="1">
                <a:effectLst/>
              </a:rPr>
              <a:t>suspectibility</a:t>
            </a:r>
            <a:r>
              <a:rPr lang="en-US" sz="2400" b="0" i="0" dirty="0">
                <a:effectLst/>
              </a:rPr>
              <a:t> to internal attacks.</a:t>
            </a:r>
            <a:endParaRPr lang="en-US" sz="2400" dirty="0"/>
          </a:p>
          <a:p>
            <a:r>
              <a:rPr lang="en-IN" sz="2400" b="0" i="0" dirty="0">
                <a:effectLst/>
              </a:rPr>
              <a:t>Symmetric Searchable Encryption (SSE) enables local encryption before cloud storage, but lacks user revocation support, while Attribute-Based Encryption (ABE) offers fine-grained access control with potential efficiency challenges for large datasets.</a:t>
            </a:r>
            <a:endParaRPr lang="en-US" sz="2400" dirty="0"/>
          </a:p>
          <a:p>
            <a:r>
              <a:rPr lang="en-US" sz="2400" b="0" i="0" dirty="0">
                <a:effectLst/>
              </a:rPr>
              <a:t>Secure authentication and encryption techniques are vital to protect data in transit and at rest, reducing the risk of unauthorized access.</a:t>
            </a:r>
          </a:p>
          <a:p>
            <a:r>
              <a:rPr lang="en-US" sz="2400" b="0" i="0" dirty="0">
                <a:effectLst/>
              </a:rPr>
              <a:t>The goal is to establish a comprehensive access control solution that balances security with usability, enabling secure data sharing and collaboration in cloud environments while mitigating the risks associated with unauthorized access and data exposure.</a:t>
            </a:r>
            <a:endParaRPr lang="en-IN"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033D2-EE23-1FCB-6E54-9CE6C0D5E165}"/>
              </a:ext>
            </a:extLst>
          </p:cNvPr>
          <p:cNvSpPr>
            <a:spLocks noGrp="1"/>
          </p:cNvSpPr>
          <p:nvPr>
            <p:ph type="title"/>
          </p:nvPr>
        </p:nvSpPr>
        <p:spPr/>
        <p:txBody>
          <a:bodyPr/>
          <a:lstStyle/>
          <a:p>
            <a:pPr algn="ctr"/>
            <a:r>
              <a:rPr lang="en-US" dirty="0"/>
              <a:t>Proposed System</a:t>
            </a:r>
            <a:endParaRPr lang="en-IN" dirty="0"/>
          </a:p>
        </p:txBody>
      </p:sp>
      <p:sp>
        <p:nvSpPr>
          <p:cNvPr id="3" name="Content Placeholder 2">
            <a:extLst>
              <a:ext uri="{FF2B5EF4-FFF2-40B4-BE49-F238E27FC236}">
                <a16:creationId xmlns:a16="http://schemas.microsoft.com/office/drawing/2014/main" id="{AA11EE8A-B72C-0ED9-27DC-BB0A67952F50}"/>
              </a:ext>
            </a:extLst>
          </p:cNvPr>
          <p:cNvSpPr>
            <a:spLocks noGrp="1"/>
          </p:cNvSpPr>
          <p:nvPr>
            <p:ph idx="1"/>
          </p:nvPr>
        </p:nvSpPr>
        <p:spPr/>
        <p:txBody>
          <a:bodyPr>
            <a:normAutofit/>
          </a:bodyPr>
          <a:lstStyle/>
          <a:p>
            <a:pPr marL="0" indent="0" algn="just">
              <a:lnSpc>
                <a:spcPct val="115000"/>
              </a:lnSpc>
              <a:buNone/>
            </a:pPr>
            <a:r>
              <a:rPr lang="en-US" sz="2400" dirty="0"/>
              <a:t>       To resolve the issues in the previous system, </a:t>
            </a:r>
            <a:r>
              <a:rPr lang="en-IN" sz="2400" dirty="0"/>
              <a:t>We</a:t>
            </a:r>
            <a:r>
              <a:rPr lang="en-IN" sz="2400" dirty="0">
                <a:effectLst/>
                <a:latin typeface="Times New Roman" panose="02020603050405020304" pitchFamily="18" charset="0"/>
                <a:ea typeface="Times New Roman" panose="02020603050405020304" pitchFamily="18" charset="0"/>
              </a:rPr>
              <a:t> proposed the approach which is compatible with deployment models for private, communal, or hybrid clouds. The suggested framework consists of the sensitive data in the cloud is encrypted using a hybrid encryption approach. Before the data is transferred to the cloud, it will be encrypted with a public key. We have specific access that only specific individuals can access the cloud.</a:t>
            </a:r>
          </a:p>
          <a:p>
            <a:pPr marL="0" indent="0" algn="just">
              <a:lnSpc>
                <a:spcPct val="115000"/>
              </a:lnSpc>
              <a:buNone/>
            </a:pPr>
            <a:r>
              <a:rPr lang="en-IN" sz="2400" dirty="0">
                <a:effectLst/>
                <a:latin typeface="Times New Roman" panose="02020603050405020304" pitchFamily="18" charset="0"/>
                <a:ea typeface="Times New Roman" panose="02020603050405020304" pitchFamily="18" charset="0"/>
              </a:rPr>
              <a:t>          An authorized user has the ability to view and edit cloud data information. A user can extract a certain block of code using the SSE Algorithm and use it to decrypt a particular file. Not all users of the ABE Scheme will be able to access data; authentication will only be granted to specific users.</a:t>
            </a:r>
          </a:p>
          <a:p>
            <a:pPr marL="0" indent="0">
              <a:buNone/>
            </a:pPr>
            <a:endParaRPr lang="en-US" sz="2400" dirty="0"/>
          </a:p>
        </p:txBody>
      </p:sp>
    </p:spTree>
    <p:extLst>
      <p:ext uri="{BB962C8B-B14F-4D97-AF65-F5344CB8AC3E}">
        <p14:creationId xmlns:p14="http://schemas.microsoft.com/office/powerpoint/2010/main" val="1722225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7551E-E308-1576-DBD0-8EF3D4AAC5A2}"/>
              </a:ext>
            </a:extLst>
          </p:cNvPr>
          <p:cNvSpPr>
            <a:spLocks noGrp="1"/>
          </p:cNvSpPr>
          <p:nvPr>
            <p:ph type="title"/>
          </p:nvPr>
        </p:nvSpPr>
        <p:spPr/>
        <p:txBody>
          <a:bodyPr/>
          <a:lstStyle/>
          <a:p>
            <a:pPr algn="ctr"/>
            <a:r>
              <a:rPr lang="en-IN" dirty="0"/>
              <a:t>Design - Sequence Diagram</a:t>
            </a:r>
          </a:p>
        </p:txBody>
      </p:sp>
      <p:sp>
        <p:nvSpPr>
          <p:cNvPr id="4" name="Content Placeholder 3">
            <a:extLst>
              <a:ext uri="{FF2B5EF4-FFF2-40B4-BE49-F238E27FC236}">
                <a16:creationId xmlns:a16="http://schemas.microsoft.com/office/drawing/2014/main" id="{D1BAE69D-CEC5-F0D4-C7B5-445D0EFB6F16}"/>
              </a:ext>
            </a:extLst>
          </p:cNvPr>
          <p:cNvSpPr>
            <a:spLocks noGrp="1"/>
          </p:cNvSpPr>
          <p:nvPr>
            <p:ph idx="1"/>
          </p:nvPr>
        </p:nvSpPr>
        <p:spPr/>
        <p:txBody>
          <a:bodyPr/>
          <a:lstStyle/>
          <a:p>
            <a:pPr marL="0" indent="0">
              <a:buNone/>
            </a:pPr>
            <a:r>
              <a:rPr lang="en-IN" dirty="0"/>
              <a:t> </a:t>
            </a:r>
          </a:p>
        </p:txBody>
      </p:sp>
      <p:pic>
        <p:nvPicPr>
          <p:cNvPr id="6" name="Picture 5">
            <a:extLst>
              <a:ext uri="{FF2B5EF4-FFF2-40B4-BE49-F238E27FC236}">
                <a16:creationId xmlns:a16="http://schemas.microsoft.com/office/drawing/2014/main" id="{78587C85-8C62-B1F1-2FFB-3C085A018F1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81555" y="1097279"/>
            <a:ext cx="4942936" cy="5331347"/>
          </a:xfrm>
          <a:prstGeom prst="rect">
            <a:avLst/>
          </a:prstGeom>
          <a:noFill/>
          <a:ln>
            <a:noFill/>
          </a:ln>
        </p:spPr>
      </p:pic>
    </p:spTree>
    <p:extLst>
      <p:ext uri="{BB962C8B-B14F-4D97-AF65-F5344CB8AC3E}">
        <p14:creationId xmlns:p14="http://schemas.microsoft.com/office/powerpoint/2010/main" val="597637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9FC81-2914-9D37-9A4E-888856072894}"/>
              </a:ext>
            </a:extLst>
          </p:cNvPr>
          <p:cNvSpPr>
            <a:spLocks noGrp="1"/>
          </p:cNvSpPr>
          <p:nvPr>
            <p:ph type="title"/>
          </p:nvPr>
        </p:nvSpPr>
        <p:spPr>
          <a:xfrm>
            <a:off x="0" y="232759"/>
            <a:ext cx="12192000" cy="714892"/>
          </a:xfrm>
        </p:spPr>
        <p:txBody>
          <a:bodyPr/>
          <a:lstStyle/>
          <a:p>
            <a:pPr algn="ctr"/>
            <a:r>
              <a:rPr lang="en-IN" dirty="0"/>
              <a:t>Design - System Architecture</a:t>
            </a:r>
          </a:p>
        </p:txBody>
      </p:sp>
      <p:sp>
        <p:nvSpPr>
          <p:cNvPr id="5" name="Content Placeholder 4">
            <a:extLst>
              <a:ext uri="{FF2B5EF4-FFF2-40B4-BE49-F238E27FC236}">
                <a16:creationId xmlns:a16="http://schemas.microsoft.com/office/drawing/2014/main" id="{59B67930-4939-B6AC-B037-5D238AC2C695}"/>
              </a:ext>
            </a:extLst>
          </p:cNvPr>
          <p:cNvSpPr>
            <a:spLocks noGrp="1"/>
          </p:cNvSpPr>
          <p:nvPr>
            <p:ph idx="1"/>
          </p:nvPr>
        </p:nvSpPr>
        <p:spPr/>
        <p:txBody>
          <a:bodyPr/>
          <a:lstStyle/>
          <a:p>
            <a:endParaRPr lang="en-IN" dirty="0"/>
          </a:p>
        </p:txBody>
      </p:sp>
      <p:pic>
        <p:nvPicPr>
          <p:cNvPr id="6" name="image13.jpeg">
            <a:extLst>
              <a:ext uri="{FF2B5EF4-FFF2-40B4-BE49-F238E27FC236}">
                <a16:creationId xmlns:a16="http://schemas.microsoft.com/office/drawing/2014/main" id="{7D70FE46-B097-32E7-14D9-5A09B56DCF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2567" y="1440612"/>
            <a:ext cx="4842912" cy="4166558"/>
          </a:xfrm>
          <a:prstGeom prst="rect">
            <a:avLst/>
          </a:prstGeom>
        </p:spPr>
      </p:pic>
    </p:spTree>
    <p:extLst>
      <p:ext uri="{BB962C8B-B14F-4D97-AF65-F5344CB8AC3E}">
        <p14:creationId xmlns:p14="http://schemas.microsoft.com/office/powerpoint/2010/main" val="2752231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3B4C9-A698-2511-A75C-6493A26CEB28}"/>
              </a:ext>
            </a:extLst>
          </p:cNvPr>
          <p:cNvSpPr>
            <a:spLocks noGrp="1"/>
          </p:cNvSpPr>
          <p:nvPr>
            <p:ph type="title"/>
          </p:nvPr>
        </p:nvSpPr>
        <p:spPr/>
        <p:txBody>
          <a:bodyPr/>
          <a:lstStyle/>
          <a:p>
            <a:pPr algn="ctr"/>
            <a:r>
              <a:rPr lang="en-US" dirty="0"/>
              <a:t>Implementation</a:t>
            </a:r>
            <a:endParaRPr lang="en-IN" dirty="0"/>
          </a:p>
        </p:txBody>
      </p:sp>
      <p:sp>
        <p:nvSpPr>
          <p:cNvPr id="4" name="Content Placeholder 3">
            <a:extLst>
              <a:ext uri="{FF2B5EF4-FFF2-40B4-BE49-F238E27FC236}">
                <a16:creationId xmlns:a16="http://schemas.microsoft.com/office/drawing/2014/main" id="{07BFECD8-4554-4E3B-FAEB-1BA4E893DDF4}"/>
              </a:ext>
            </a:extLst>
          </p:cNvPr>
          <p:cNvSpPr>
            <a:spLocks noGrp="1"/>
          </p:cNvSpPr>
          <p:nvPr>
            <p:ph idx="1"/>
          </p:nvPr>
        </p:nvSpPr>
        <p:spPr>
          <a:xfrm>
            <a:off x="199505" y="1097279"/>
            <a:ext cx="11779135" cy="5400798"/>
          </a:xfrm>
        </p:spPr>
        <p:txBody>
          <a:bodyPr>
            <a:normAutofit fontScale="85000" lnSpcReduction="20000"/>
          </a:bodyPr>
          <a:lstStyle/>
          <a:p>
            <a:r>
              <a:rPr lang="en-US" sz="2800" b="1" dirty="0"/>
              <a:t>User Modules:</a:t>
            </a:r>
          </a:p>
          <a:p>
            <a:pPr>
              <a:buFont typeface="Arial" panose="020B0604020202020204" pitchFamily="34" charset="0"/>
              <a:buChar char="•"/>
            </a:pPr>
            <a:r>
              <a:rPr lang="en-IN" sz="2800" b="1" dirty="0">
                <a:effectLst/>
                <a:latin typeface="Times New Roman" panose="02020603050405020304" pitchFamily="18" charset="0"/>
                <a:ea typeface="Times New Roman" panose="02020603050405020304" pitchFamily="18" charset="0"/>
                <a:cs typeface="Times New Roman" panose="02020603050405020304" pitchFamily="18" charset="0"/>
              </a:rPr>
              <a:t>Register </a:t>
            </a:r>
            <a:r>
              <a:rPr lang="en-IN" sz="2800" dirty="0">
                <a:effectLst/>
                <a:latin typeface="Times New Roman" panose="02020603050405020304" pitchFamily="18" charset="0"/>
                <a:ea typeface="Times New Roman" panose="02020603050405020304" pitchFamily="18" charset="0"/>
                <a:cs typeface="Times New Roman" panose="02020603050405020304" pitchFamily="18" charset="0"/>
              </a:rPr>
              <a:t>:  user can enter the details and he can register.</a:t>
            </a:r>
          </a:p>
          <a:p>
            <a:pPr>
              <a:buFont typeface="Arial" panose="020B0604020202020204" pitchFamily="34" charset="0"/>
              <a:buChar char="•"/>
            </a:pPr>
            <a:r>
              <a:rPr lang="en-IN" sz="2800" b="1" dirty="0">
                <a:effectLst/>
                <a:latin typeface="Times New Roman" panose="02020603050405020304" pitchFamily="18" charset="0"/>
                <a:ea typeface="Times New Roman" panose="02020603050405020304" pitchFamily="18" charset="0"/>
                <a:cs typeface="Times New Roman" panose="02020603050405020304" pitchFamily="18" charset="0"/>
              </a:rPr>
              <a:t>Login </a:t>
            </a:r>
            <a:r>
              <a:rPr lang="en-IN" sz="2800" dirty="0">
                <a:effectLst/>
                <a:latin typeface="Times New Roman" panose="02020603050405020304" pitchFamily="18" charset="0"/>
                <a:ea typeface="Times New Roman" panose="02020603050405020304" pitchFamily="18" charset="0"/>
                <a:cs typeface="Times New Roman" panose="02020603050405020304" pitchFamily="18" charset="0"/>
              </a:rPr>
              <a:t>:  user can login with his valid credentials. </a:t>
            </a: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If user  enter invalid credentials then it can be redirect into login page. If user enters valid credentials then it can be redirect into user home.</a:t>
            </a:r>
          </a:p>
          <a:p>
            <a:pPr>
              <a:buFont typeface="Arial" panose="020B0604020202020204" pitchFamily="34" charset="0"/>
              <a:buChar char="•"/>
            </a:pPr>
            <a:r>
              <a:rPr lang="en-US" sz="2800" b="1" dirty="0">
                <a:effectLst/>
                <a:latin typeface="Times New Roman" panose="02020603050405020304" pitchFamily="18" charset="0"/>
                <a:ea typeface="Times New Roman" panose="02020603050405020304" pitchFamily="18" charset="0"/>
                <a:cs typeface="Times New Roman" panose="02020603050405020304" pitchFamily="18" charset="0"/>
              </a:rPr>
              <a:t>Upload :</a:t>
            </a: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 Here, User can Upload the files</a:t>
            </a:r>
            <a:r>
              <a:rPr lang="en-IN" sz="2800" dirty="0">
                <a:effectLst/>
                <a:latin typeface="Times New Roman" panose="02020603050405020304" pitchFamily="18" charset="0"/>
                <a:ea typeface="Times New Roman" panose="02020603050405020304" pitchFamily="18" charset="0"/>
                <a:cs typeface="Times New Roman" panose="02020603050405020304" pitchFamily="18" charset="0"/>
              </a:rPr>
              <a:t>.While uploading the file it can be store into encrypted format and generates searchable keywords.</a:t>
            </a:r>
          </a:p>
          <a:p>
            <a:pPr>
              <a:buFont typeface="Arial" panose="020B0604020202020204" pitchFamily="34" charset="0"/>
              <a:buChar char="•"/>
            </a:pPr>
            <a:r>
              <a:rPr lang="en-US" sz="2800" b="1" dirty="0">
                <a:effectLst/>
                <a:latin typeface="Times New Roman" panose="02020603050405020304" pitchFamily="18" charset="0"/>
                <a:ea typeface="Times New Roman" panose="02020603050405020304" pitchFamily="18" charset="0"/>
                <a:cs typeface="Times New Roman" panose="02020603050405020304" pitchFamily="18" charset="0"/>
              </a:rPr>
              <a:t>View Files</a:t>
            </a: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 : The user view the uploaded files and share files to other users.</a:t>
            </a:r>
            <a:endParaRPr lang="en-IN" sz="2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800" b="1" dirty="0">
                <a:effectLst/>
                <a:latin typeface="Times New Roman" panose="02020603050405020304" pitchFamily="18" charset="0"/>
                <a:ea typeface="Times New Roman" panose="02020603050405020304" pitchFamily="18" charset="0"/>
                <a:cs typeface="Times New Roman" panose="02020603050405020304" pitchFamily="18" charset="0"/>
              </a:rPr>
              <a:t>Search</a:t>
            </a:r>
            <a:r>
              <a:rPr lang="en-IN" sz="2800" dirty="0">
                <a:effectLst/>
                <a:latin typeface="Times New Roman" panose="02020603050405020304" pitchFamily="18" charset="0"/>
                <a:ea typeface="Times New Roman" panose="02020603050405020304" pitchFamily="18" charset="0"/>
                <a:cs typeface="Times New Roman" panose="02020603050405020304" pitchFamily="18" charset="0"/>
              </a:rPr>
              <a:t>: user can search for a file based on keywords. If file has been found send request to file uploaded user .</a:t>
            </a:r>
          </a:p>
          <a:p>
            <a:pPr>
              <a:buFont typeface="Arial" panose="020B0604020202020204" pitchFamily="34" charset="0"/>
              <a:buChar char="•"/>
            </a:pPr>
            <a:r>
              <a:rPr lang="en-IN" sz="2800" b="1" dirty="0">
                <a:effectLst/>
                <a:latin typeface="Times New Roman" panose="02020603050405020304" pitchFamily="18" charset="0"/>
                <a:ea typeface="Times New Roman" panose="02020603050405020304" pitchFamily="18" charset="0"/>
                <a:cs typeface="Times New Roman" panose="02020603050405020304" pitchFamily="18" charset="0"/>
              </a:rPr>
              <a:t>View request</a:t>
            </a:r>
            <a:r>
              <a:rPr lang="en-IN" sz="2800" dirty="0">
                <a:effectLst/>
                <a:latin typeface="Times New Roman" panose="02020603050405020304" pitchFamily="18" charset="0"/>
                <a:ea typeface="Times New Roman" panose="02020603050405020304" pitchFamily="18" charset="0"/>
                <a:cs typeface="Times New Roman" panose="02020603050405020304" pitchFamily="18" charset="0"/>
              </a:rPr>
              <a:t> : In this  user view the request from other users for their file </a:t>
            </a:r>
          </a:p>
          <a:p>
            <a:pPr>
              <a:buFont typeface="Arial" panose="020B0604020202020204" pitchFamily="34" charset="0"/>
              <a:buChar char="•"/>
            </a:pPr>
            <a:r>
              <a:rPr lang="en-IN" sz="2800" dirty="0">
                <a:effectLst/>
                <a:latin typeface="Times New Roman" panose="02020603050405020304" pitchFamily="18" charset="0"/>
                <a:ea typeface="Times New Roman" panose="02020603050405020304" pitchFamily="18" charset="0"/>
                <a:cs typeface="Times New Roman" panose="02020603050405020304" pitchFamily="18" charset="0"/>
              </a:rPr>
              <a:t>then user can accept/ Reject the request .</a:t>
            </a:r>
          </a:p>
          <a:p>
            <a:pPr>
              <a:lnSpc>
                <a:spcPct val="100000"/>
              </a:lnSpc>
              <a:buFont typeface="Arial" panose="020B0604020202020204" pitchFamily="34" charset="0"/>
              <a:buChar char="•"/>
            </a:pPr>
            <a:r>
              <a:rPr lang="en-US" sz="2800" b="1" dirty="0">
                <a:effectLst/>
                <a:latin typeface="Times New Roman" panose="02020603050405020304" pitchFamily="18" charset="0"/>
                <a:ea typeface="Times New Roman" panose="02020603050405020304" pitchFamily="18" charset="0"/>
                <a:cs typeface="Times New Roman" panose="02020603050405020304" pitchFamily="18" charset="0"/>
              </a:rPr>
              <a:t>Status</a:t>
            </a: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 : The user view the file requested  status, i.e. pending and  Accepted.</a:t>
            </a:r>
          </a:p>
          <a:p>
            <a:pPr>
              <a:lnSpc>
                <a:spcPct val="100000"/>
              </a:lnSpc>
              <a:buFont typeface="Arial" panose="020B0604020202020204" pitchFamily="34" charset="0"/>
              <a:buChar char="•"/>
            </a:pPr>
            <a:r>
              <a:rPr lang="en-IN" sz="2800" b="1" dirty="0">
                <a:effectLst/>
                <a:latin typeface="Times New Roman" panose="02020603050405020304" pitchFamily="18" charset="0"/>
                <a:ea typeface="Times New Roman" panose="02020603050405020304" pitchFamily="18" charset="0"/>
                <a:cs typeface="Times New Roman" panose="02020603050405020304" pitchFamily="18" charset="0"/>
              </a:rPr>
              <a:t>Download </a:t>
            </a:r>
            <a:r>
              <a:rPr lang="en-IN" sz="2800" dirty="0">
                <a:effectLst/>
                <a:latin typeface="Times New Roman" panose="02020603050405020304" pitchFamily="18" charset="0"/>
                <a:ea typeface="Times New Roman" panose="02020603050405020304" pitchFamily="18" charset="0"/>
                <a:cs typeface="Times New Roman" panose="02020603050405020304" pitchFamily="18" charset="0"/>
              </a:rPr>
              <a:t>: user can download the file if his request is accepted Encrypted file converted into </a:t>
            </a:r>
            <a:r>
              <a:rPr lang="en-IN" sz="2800" dirty="0">
                <a:latin typeface="Times New Roman" panose="02020603050405020304" pitchFamily="18" charset="0"/>
                <a:ea typeface="Times New Roman" panose="02020603050405020304" pitchFamily="18" charset="0"/>
                <a:cs typeface="Times New Roman" panose="02020603050405020304" pitchFamily="18" charset="0"/>
              </a:rPr>
              <a:t>original format </a:t>
            </a:r>
            <a:r>
              <a:rPr lang="en-IN" sz="2800" dirty="0">
                <a:effectLst/>
                <a:latin typeface="Times New Roman" panose="02020603050405020304" pitchFamily="18" charset="0"/>
                <a:ea typeface="Times New Roman" panose="02020603050405020304" pitchFamily="18" charset="0"/>
                <a:cs typeface="Times New Roman" panose="02020603050405020304" pitchFamily="18" charset="0"/>
              </a:rPr>
              <a:t>can be Download.</a:t>
            </a:r>
          </a:p>
        </p:txBody>
      </p:sp>
    </p:spTree>
    <p:extLst>
      <p:ext uri="{BB962C8B-B14F-4D97-AF65-F5344CB8AC3E}">
        <p14:creationId xmlns:p14="http://schemas.microsoft.com/office/powerpoint/2010/main" val="4173516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3B4C9-A698-2511-A75C-6493A26CEB28}"/>
              </a:ext>
            </a:extLst>
          </p:cNvPr>
          <p:cNvSpPr>
            <a:spLocks noGrp="1"/>
          </p:cNvSpPr>
          <p:nvPr>
            <p:ph type="title"/>
          </p:nvPr>
        </p:nvSpPr>
        <p:spPr/>
        <p:txBody>
          <a:bodyPr/>
          <a:lstStyle/>
          <a:p>
            <a:pPr algn="ctr"/>
            <a:r>
              <a:rPr lang="en-US" dirty="0"/>
              <a:t>Implementation</a:t>
            </a:r>
            <a:endParaRPr lang="en-IN" dirty="0"/>
          </a:p>
        </p:txBody>
      </p:sp>
      <p:pic>
        <p:nvPicPr>
          <p:cNvPr id="3" name="Content Placeholder 4">
            <a:extLst>
              <a:ext uri="{FF2B5EF4-FFF2-40B4-BE49-F238E27FC236}">
                <a16:creationId xmlns:a16="http://schemas.microsoft.com/office/drawing/2014/main" id="{0EFA7A2C-70FB-68F6-B7C3-86BA990B5E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2775" y="1249363"/>
            <a:ext cx="10953750" cy="5095875"/>
          </a:xfrm>
          <a:prstGeom prst="rect">
            <a:avLst/>
          </a:prstGeom>
        </p:spPr>
      </p:pic>
    </p:spTree>
    <p:extLst>
      <p:ext uri="{BB962C8B-B14F-4D97-AF65-F5344CB8AC3E}">
        <p14:creationId xmlns:p14="http://schemas.microsoft.com/office/powerpoint/2010/main" val="898004992"/>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9048</TotalTime>
  <Words>1121</Words>
  <Application>Microsoft Office PowerPoint</Application>
  <PresentationFormat>Widescreen</PresentationFormat>
  <Paragraphs>71</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Courier New</vt:lpstr>
      <vt:lpstr>Times New Roman</vt:lpstr>
      <vt:lpstr>Wingdings</vt:lpstr>
      <vt:lpstr>Custom Design</vt:lpstr>
      <vt:lpstr>PowerPoint Presentation</vt:lpstr>
      <vt:lpstr>Contents</vt:lpstr>
      <vt:lpstr>Abstract</vt:lpstr>
      <vt:lpstr>Introduction</vt:lpstr>
      <vt:lpstr>Proposed System</vt:lpstr>
      <vt:lpstr>Design - Sequence Diagram</vt:lpstr>
      <vt:lpstr>Design - System Architecture</vt:lpstr>
      <vt:lpstr>Implementation</vt:lpstr>
      <vt:lpstr>Implementation</vt:lpstr>
      <vt:lpstr>Output</vt:lpstr>
      <vt:lpstr>Implementation</vt:lpstr>
      <vt:lpstr>Conclusion</vt:lpstr>
      <vt:lpstr>References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venkatesh k</dc:creator>
  <cp:lastModifiedBy>Mounika Meenuga</cp:lastModifiedBy>
  <cp:revision>204</cp:revision>
  <dcterms:created xsi:type="dcterms:W3CDTF">2019-06-11T05:35:00Z</dcterms:created>
  <dcterms:modified xsi:type="dcterms:W3CDTF">2024-04-04T07:48:54Z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B145199D08B64BC29E291925B1B5F72E</vt:lpwstr>
  </property>
  <property fmtid="{D5CDD505-2E9C-101B-9397-08002B2CF9AE}" pid="3" name="KSOProductBuildVer">
    <vt:lpwstr>1033-11.2.0.11254</vt:lpwstr>
  </property>
</Properties>
</file>

<file path=docProps/thumbnail.jpeg>
</file>